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3" r:id="rId4"/>
    <p:sldId id="268" r:id="rId5"/>
    <p:sldId id="267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>
        <p:scale>
          <a:sx n="120" d="100"/>
          <a:sy n="120" d="100"/>
        </p:scale>
        <p:origin x="660" y="15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3\Desktop\BLANCA\ARCHIVO%20DE%20INFORMACI&#211;N\detenidos%20AGOSTO%20sacados%20de%20partes%20de%20noveda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3\Desktop\BLANCA\ENTREGAS%20Y%20RELEVANCIAS\TRANSPARENCIA\TRANSPARENCIA%20MESA%20DE%20HACIENDA%20AGOSTO%20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3\Music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3\Music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3\Desktop\BLANCA\ENTREGAS%20Y%20RELEVANCIAS\TRANSPARENCIA\TRANSPARENCIA%20MESA%20DE%20HACIENDA%20AGOS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sz="1200"/>
            </a:pPr>
            <a:r>
              <a:rPr lang="es-MX" sz="1200" b="1" dirty="0" smtClean="0"/>
              <a:t>CUANTIFICACIÓN DE DETENCIONES POR RANGOS DE EDAD Y GÉNERO</a:t>
            </a:r>
            <a:endParaRPr lang="es-MX" sz="1200" b="1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2.0671689941578878E-3"/>
                  <c:y val="-4.0268456375838924E-2"/>
                </c:manualLayout>
              </c:layout>
              <c:showVal val="1"/>
            </c:dLbl>
            <c:dLbl>
              <c:idx val="1"/>
              <c:layout>
                <c:manualLayout>
                  <c:x val="2.0671689941578878E-3"/>
                  <c:y val="-3.1319910514541402E-2"/>
                </c:manualLayout>
              </c:layout>
              <c:showVal val="1"/>
            </c:dLbl>
            <c:dLbl>
              <c:idx val="2"/>
              <c:layout>
                <c:manualLayout>
                  <c:x val="2.0670062249457492E-3"/>
                  <c:y val="-4.9217002237136487E-2"/>
                </c:manualLayout>
              </c:layout>
              <c:showVal val="1"/>
            </c:dLbl>
            <c:dLbl>
              <c:idx val="3"/>
              <c:layout>
                <c:manualLayout>
                  <c:x val="4.1343379883157757E-3"/>
                  <c:y val="-3.5794183445190156E-2"/>
                </c:manualLayout>
              </c:layout>
              <c:showVal val="1"/>
            </c:dLbl>
            <c:showVal val="1"/>
          </c:dLbls>
          <c:cat>
            <c:strRef>
              <c:f>AGOSTO!$K$41:$N$41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AGOSTO!$K$42:$N$42</c:f>
              <c:numCache>
                <c:formatCode>General</c:formatCode>
                <c:ptCount val="4"/>
                <c:pt idx="0">
                  <c:v>924</c:v>
                </c:pt>
                <c:pt idx="1">
                  <c:v>35</c:v>
                </c:pt>
                <c:pt idx="2">
                  <c:v>4</c:v>
                </c:pt>
                <c:pt idx="3">
                  <c:v>26</c:v>
                </c:pt>
              </c:numCache>
            </c:numRef>
          </c:val>
        </c:ser>
        <c:shape val="box"/>
        <c:axId val="92246784"/>
        <c:axId val="92248320"/>
        <c:axId val="0"/>
      </c:bar3DChart>
      <c:catAx>
        <c:axId val="92246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92248320"/>
        <c:crosses val="autoZero"/>
        <c:auto val="1"/>
        <c:lblAlgn val="ctr"/>
        <c:lblOffset val="100"/>
      </c:catAx>
      <c:valAx>
        <c:axId val="922483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92246784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sz="1200"/>
            </a:pPr>
            <a:r>
              <a:rPr lang="es-MX" sz="1200" b="1" i="0" u="none" strike="noStrike" baseline="0" dirty="0" smtClean="0"/>
              <a:t>CLASIFICACIÓN Y CUANTIFICACIÓN POR TIPO DE ACCIDENTE</a:t>
            </a:r>
            <a:endParaRPr lang="es-MX" sz="12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'transparencia ACC'!$AL$7:$AL$16</c:f>
              <c:strCache>
                <c:ptCount val="10"/>
                <c:pt idx="0">
                  <c:v>ESTRELLAMIENTO</c:v>
                </c:pt>
                <c:pt idx="1">
                  <c:v>CRUCERO</c:v>
                </c:pt>
                <c:pt idx="2">
                  <c:v>LATERAL</c:v>
                </c:pt>
                <c:pt idx="3">
                  <c:v>ALCANCE</c:v>
                </c:pt>
                <c:pt idx="4">
                  <c:v>ATROPELLO</c:v>
                </c:pt>
                <c:pt idx="5">
                  <c:v>DIVERSO</c:v>
                </c:pt>
                <c:pt idx="6">
                  <c:v>FRONTAL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MÓVIL DE VEHÍCULO</c:v>
                </c:pt>
              </c:strCache>
            </c:strRef>
          </c:cat>
          <c:val>
            <c:numRef>
              <c:f>'transparencia ACC'!$AM$7:$AM$16</c:f>
              <c:numCache>
                <c:formatCode>General</c:formatCode>
                <c:ptCount val="10"/>
                <c:pt idx="0">
                  <c:v>25</c:v>
                </c:pt>
                <c:pt idx="1">
                  <c:v>22</c:v>
                </c:pt>
                <c:pt idx="2">
                  <c:v>16</c:v>
                </c:pt>
                <c:pt idx="3">
                  <c:v>11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hape val="box"/>
        <c:axId val="92564864"/>
        <c:axId val="92574848"/>
        <c:axId val="0"/>
      </c:bar3DChart>
      <c:catAx>
        <c:axId val="925648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900"/>
            </a:pPr>
            <a:endParaRPr lang="es-MX"/>
          </a:p>
        </c:txPr>
        <c:crossAx val="92574848"/>
        <c:crosses val="autoZero"/>
        <c:auto val="1"/>
        <c:lblAlgn val="ctr"/>
        <c:lblOffset val="100"/>
      </c:catAx>
      <c:valAx>
        <c:axId val="925748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92564864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sz="1200"/>
            </a:pPr>
            <a:r>
              <a:rPr lang="es-MX" sz="1200" b="1" i="0" baseline="0" dirty="0" smtClean="0"/>
              <a:t>CLASIFICACIÓN  POR TIPO DE ACCIDENTE Y CUANTIFICACIÓN POR LESIONADOS Y MUERTOS</a:t>
            </a:r>
            <a:endParaRPr lang="es-MX" sz="1200" b="1" i="0" baseline="0" dirty="0"/>
          </a:p>
        </c:rich>
      </c:tx>
      <c:layout/>
    </c:title>
    <c:view3D>
      <c:rotX val="1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ACCIDENTES VIALES CON LESIONADOS</c:v>
          </c:tx>
          <c:dLbls>
            <c:showVal val="1"/>
          </c:dLbls>
          <c:cat>
            <c:strRef>
              <c:f>MENSUAL!$AC$119:$AC$129</c:f>
              <c:strCache>
                <c:ptCount val="11"/>
                <c:pt idx="0">
                  <c:v>CRUCERO</c:v>
                </c:pt>
                <c:pt idx="1">
                  <c:v>ESTRELLAMIENTO</c:v>
                </c:pt>
                <c:pt idx="2">
                  <c:v>LATERAL</c:v>
                </c:pt>
                <c:pt idx="3">
                  <c:v>ATROPELLO</c:v>
                </c:pt>
                <c:pt idx="4">
                  <c:v>DIVERSO</c:v>
                </c:pt>
                <c:pt idx="5">
                  <c:v>ALCANCE</c:v>
                </c:pt>
                <c:pt idx="6">
                  <c:v>FRONTAL</c:v>
                </c:pt>
                <c:pt idx="7">
                  <c:v>VOLCADURA</c:v>
                </c:pt>
                <c:pt idx="8">
                  <c:v>SALIDA DE CAMINO</c:v>
                </c:pt>
                <c:pt idx="9">
                  <c:v>MÓVIL DE VEHÍCULO</c:v>
                </c:pt>
                <c:pt idx="10">
                  <c:v>DIVERSO (VEH. FRÁGIL)</c:v>
                </c:pt>
              </c:strCache>
            </c:strRef>
          </c:cat>
          <c:val>
            <c:numRef>
              <c:f>MENSUAL!$AH$119:$AH$124</c:f>
              <c:numCache>
                <c:formatCode>General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v>ACCIDENTES VIALES CONMUERTOS</c:v>
          </c:tx>
          <c:cat>
            <c:strRef>
              <c:f>MENSUAL!$AC$119:$AC$129</c:f>
              <c:strCache>
                <c:ptCount val="11"/>
                <c:pt idx="0">
                  <c:v>CRUCERO</c:v>
                </c:pt>
                <c:pt idx="1">
                  <c:v>ESTRELLAMIENTO</c:v>
                </c:pt>
                <c:pt idx="2">
                  <c:v>LATERAL</c:v>
                </c:pt>
                <c:pt idx="3">
                  <c:v>ATROPELLO</c:v>
                </c:pt>
                <c:pt idx="4">
                  <c:v>DIVERSO</c:v>
                </c:pt>
                <c:pt idx="5">
                  <c:v>ALCANCE</c:v>
                </c:pt>
                <c:pt idx="6">
                  <c:v>FRONTAL</c:v>
                </c:pt>
                <c:pt idx="7">
                  <c:v>VOLCADURA</c:v>
                </c:pt>
                <c:pt idx="8">
                  <c:v>SALIDA DE CAMINO</c:v>
                </c:pt>
                <c:pt idx="9">
                  <c:v>MÓVIL DE VEHÍCULO</c:v>
                </c:pt>
                <c:pt idx="10">
                  <c:v>DIVERSO (VEH. FRÁGIL)</c:v>
                </c:pt>
              </c:strCache>
            </c:strRef>
          </c:cat>
          <c:val>
            <c:numRef>
              <c:f>MENSUAL!$AI$119:$AI$124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gapWidth val="75"/>
        <c:shape val="box"/>
        <c:axId val="94053888"/>
        <c:axId val="94055424"/>
        <c:axId val="0"/>
      </c:bar3DChart>
      <c:catAx>
        <c:axId val="940538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800"/>
            </a:pPr>
            <a:endParaRPr lang="es-MX"/>
          </a:p>
        </c:txPr>
        <c:crossAx val="94055424"/>
        <c:crosses val="autoZero"/>
        <c:auto val="1"/>
        <c:lblAlgn val="ctr"/>
        <c:lblOffset val="100"/>
      </c:catAx>
      <c:valAx>
        <c:axId val="940554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es-MX"/>
          </a:p>
        </c:txPr>
        <c:crossAx val="94053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es-MX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26"/>
  <c:chart>
    <c:title>
      <c:tx>
        <c:rich>
          <a:bodyPr/>
          <a:lstStyle/>
          <a:p>
            <a:pPr>
              <a:defRPr/>
            </a:pPr>
            <a:r>
              <a:rPr lang="es-MX" sz="1200" b="1" i="0" baseline="0">
                <a:latin typeface="Arial" pitchFamily="34" charset="0"/>
                <a:cs typeface="Arial" pitchFamily="34" charset="0"/>
              </a:rPr>
              <a:t>CLASIFICACIÓN  POR CONDICION DEL CONDUCTOR Y CUANTIFICACIÓN</a:t>
            </a:r>
            <a:endParaRPr lang="es-MX" sz="12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MX" sz="1200" b="1" i="0" baseline="0">
                <a:latin typeface="Arial" pitchFamily="34" charset="0"/>
                <a:cs typeface="Arial" pitchFamily="34" charset="0"/>
              </a:rPr>
              <a:t> POR LESIÓN Y MUERTE.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LESIONADOS POR CONDICIONES DEL CONDUCTOR</c:v>
          </c:tx>
          <c:dLbls>
            <c:dLbl>
              <c:idx val="0"/>
              <c:layout>
                <c:manualLayout>
                  <c:x val="1.7820424948594933E-2"/>
                  <c:y val="-1.7467248908296932E-2"/>
                </c:manualLayout>
              </c:layout>
              <c:showVal val="1"/>
            </c:dLbl>
            <c:dLbl>
              <c:idx val="1"/>
              <c:layout>
                <c:manualLayout>
                  <c:x val="2.0562028786840301E-2"/>
                  <c:y val="-2.0378457059679788E-2"/>
                </c:manualLayout>
              </c:layout>
              <c:showVal val="1"/>
            </c:dLbl>
            <c:dLbl>
              <c:idx val="2"/>
              <c:layout>
                <c:manualLayout>
                  <c:x val="1.3708019191226871E-2"/>
                  <c:y val="-3.2023289665211091E-2"/>
                </c:manualLayout>
              </c:layout>
              <c:showVal val="1"/>
            </c:dLbl>
            <c:showVal val="1"/>
          </c:dLbls>
          <c:cat>
            <c:strRef>
              <c:f>MENSUAL!$E$155:$E$160</c:f>
              <c:strCache>
                <c:ptCount val="6"/>
                <c:pt idx="0">
                  <c:v>NO EBRIEDAD</c:v>
                </c:pt>
                <c:pt idx="1">
                  <c:v>EBRIEDAD INCOMPLETA</c:v>
                </c:pt>
                <c:pt idx="2">
                  <c:v>EBRIEDAD COMPLETA</c:v>
                </c:pt>
                <c:pt idx="3">
                  <c:v>SIN DATOS POR ABANDONO DE VEHÍCULO</c:v>
                </c:pt>
                <c:pt idx="4">
                  <c:v>SIN DATOS POR HUIDA</c:v>
                </c:pt>
                <c:pt idx="5">
                  <c:v>ALIENTO ALCOHÓLICO</c:v>
                </c:pt>
              </c:strCache>
            </c:strRef>
          </c:cat>
          <c:val>
            <c:numRef>
              <c:f>MENSUAL!$F$155:$F$160</c:f>
              <c:numCache>
                <c:formatCode>General</c:formatCode>
                <c:ptCount val="6"/>
                <c:pt idx="0">
                  <c:v>20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v>MUERTOS POR CONDICIONES DEL CONDUCTOR</c:v>
          </c:tx>
          <c:dLbls>
            <c:dLbl>
              <c:idx val="1"/>
              <c:layout>
                <c:manualLayout>
                  <c:x val="1.5078821110349555E-2"/>
                  <c:y val="-3.2023289665211091E-2"/>
                </c:manualLayout>
              </c:layout>
              <c:showVal val="1"/>
            </c:dLbl>
            <c:dLbl>
              <c:idx val="2"/>
              <c:layout>
                <c:manualLayout>
                  <c:x val="9.5956134338589221E-3"/>
                  <c:y val="-3.4934497816593885E-2"/>
                </c:manualLayout>
              </c:layout>
              <c:showVal val="1"/>
            </c:dLbl>
            <c:showVal val="1"/>
          </c:dLbls>
          <c:cat>
            <c:strRef>
              <c:f>MENSUAL!$E$155:$E$160</c:f>
              <c:strCache>
                <c:ptCount val="6"/>
                <c:pt idx="0">
                  <c:v>NO EBRIEDAD</c:v>
                </c:pt>
                <c:pt idx="1">
                  <c:v>EBRIEDAD INCOMPLETA</c:v>
                </c:pt>
                <c:pt idx="2">
                  <c:v>EBRIEDAD COMPLETA</c:v>
                </c:pt>
                <c:pt idx="3">
                  <c:v>SIN DATOS POR ABANDONO DE VEHÍCULO</c:v>
                </c:pt>
                <c:pt idx="4">
                  <c:v>SIN DATOS POR HUIDA</c:v>
                </c:pt>
                <c:pt idx="5">
                  <c:v>ALIENTO ALCOHÓLICO</c:v>
                </c:pt>
              </c:strCache>
            </c:strRef>
          </c:cat>
          <c:val>
            <c:numRef>
              <c:f>MENSUAL!$G$155:$G$160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96"/>
        <c:gapDepth val="189"/>
        <c:shape val="box"/>
        <c:axId val="62905728"/>
        <c:axId val="69210880"/>
        <c:axId val="0"/>
      </c:bar3DChart>
      <c:catAx>
        <c:axId val="62905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69210880"/>
        <c:crosses val="autoZero"/>
        <c:auto val="1"/>
        <c:lblAlgn val="ctr"/>
        <c:lblOffset val="100"/>
      </c:catAx>
      <c:valAx>
        <c:axId val="692108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29057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es-MX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'TRANSPARENCIA MESA '!$C$16</c:f>
              <c:strCache>
                <c:ptCount val="1"/>
                <c:pt idx="0">
                  <c:v>AGOSTO</c:v>
                </c:pt>
              </c:strCache>
            </c:strRef>
          </c:tx>
          <c:dLbls>
            <c:dLbl>
              <c:idx val="0"/>
              <c:layout>
                <c:manualLayout>
                  <c:x val="8.46554921417037E-3"/>
                  <c:y val="-4.9368599238509579E-2"/>
                </c:manualLayout>
              </c:layout>
              <c:showVal val="1"/>
            </c:dLbl>
            <c:dLbl>
              <c:idx val="1"/>
              <c:layout>
                <c:manualLayout>
                  <c:x val="-2.1163873035426775E-3"/>
                  <c:y val="-5.316618379531797E-2"/>
                </c:manualLayout>
              </c:layout>
              <c:showVal val="1"/>
            </c:dLbl>
            <c:showVal val="1"/>
          </c:dLbls>
          <c:cat>
            <c:strRef>
              <c:f>'TRANSPARENCIA MESA '!$D$14:$E$14</c:f>
              <c:strCache>
                <c:ptCount val="2"/>
                <c:pt idx="0">
                  <c:v>MULTAS GLOBALES DE DIRECCIÓN DE TRÁNSITO Y POLICÍA</c:v>
                </c:pt>
                <c:pt idx="1">
                  <c:v>LICENCIAS EXPEDIDAS POR DIRECCIÓN DE TRÁNSITO</c:v>
                </c:pt>
              </c:strCache>
            </c:strRef>
          </c:cat>
          <c:val>
            <c:numRef>
              <c:f>'TRANSPARENCIA MESA '!$D$16:$E$16</c:f>
              <c:numCache>
                <c:formatCode>General</c:formatCode>
                <c:ptCount val="2"/>
                <c:pt idx="0" formatCode="0">
                  <c:v>447</c:v>
                </c:pt>
                <c:pt idx="1">
                  <c:v>226</c:v>
                </c:pt>
              </c:numCache>
            </c:numRef>
          </c:val>
        </c:ser>
        <c:shape val="box"/>
        <c:axId val="94196864"/>
        <c:axId val="94198400"/>
        <c:axId val="0"/>
      </c:bar3DChart>
      <c:catAx>
        <c:axId val="94196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94198400"/>
        <c:crosses val="autoZero"/>
        <c:auto val="1"/>
        <c:lblAlgn val="ctr"/>
        <c:lblOffset val="100"/>
      </c:catAx>
      <c:valAx>
        <c:axId val="94198400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94196864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14/09/2013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29124" y="81439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Agosto</a:t>
            </a:r>
            <a:r>
              <a:rPr lang="en-US" dirty="0" smtClean="0"/>
              <a:t> 2013</a:t>
            </a:r>
          </a:p>
        </p:txBody>
      </p:sp>
    </p:spTree>
    <p:extLst>
      <p:ext uri="{BB962C8B-B14F-4D97-AF65-F5344CB8AC3E}">
        <p14:creationId xmlns=""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VIALIDAD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Y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AGOSTO  DE  2013.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agosto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 Gráfico"/>
          <p:cNvGraphicFramePr/>
          <p:nvPr/>
        </p:nvGraphicFramePr>
        <p:xfrm>
          <a:off x="357166" y="5429256"/>
          <a:ext cx="6143668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agosto 2013. Clasificados por tipos de accidentes.</a:t>
            </a:r>
          </a:p>
        </p:txBody>
      </p:sp>
      <p:graphicFrame>
        <p:nvGraphicFramePr>
          <p:cNvPr id="11" name="1 Gráfico"/>
          <p:cNvGraphicFramePr/>
          <p:nvPr/>
        </p:nvGraphicFramePr>
        <p:xfrm>
          <a:off x="500042" y="2285984"/>
          <a:ext cx="600079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muertos  quedan de oficio a disposición del Ministerio Publico.</a:t>
            </a:r>
          </a:p>
        </p:txBody>
      </p:sp>
      <p:graphicFrame>
        <p:nvGraphicFramePr>
          <p:cNvPr id="12" name="22 Gráfico"/>
          <p:cNvGraphicFramePr/>
          <p:nvPr/>
        </p:nvGraphicFramePr>
        <p:xfrm>
          <a:off x="428604" y="5072066"/>
          <a:ext cx="614364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13 Gráfico"/>
          <p:cNvGraphicFramePr/>
          <p:nvPr/>
        </p:nvGraphicFramePr>
        <p:xfrm>
          <a:off x="-928718" y="2390775"/>
          <a:ext cx="8984752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89" name="88 Rectángulo"/>
          <p:cNvSpPr/>
          <p:nvPr/>
        </p:nvSpPr>
        <p:spPr>
          <a:xfrm>
            <a:off x="428604" y="1571604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MESA DE HACIENDA</a:t>
            </a:r>
          </a:p>
          <a:p>
            <a:pPr algn="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 globales por registros de detenciones realizadas por las direcciones de policía, vialidad y tránsito; así como la cuantificación mensual de las  licencias expedidas por la dirección de tránsito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RCRM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graphicFrame>
        <p:nvGraphicFramePr>
          <p:cNvPr id="10" name="2 Gráfico"/>
          <p:cNvGraphicFramePr/>
          <p:nvPr/>
        </p:nvGraphicFramePr>
        <p:xfrm>
          <a:off x="285728" y="2643174"/>
          <a:ext cx="6000792" cy="334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111</Words>
  <Application>Microsoft Office PowerPoint</Application>
  <PresentationFormat>Presentación en pantalla (4:3)</PresentationFormat>
  <Paragraphs>85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USER-3</cp:lastModifiedBy>
  <cp:revision>115</cp:revision>
  <cp:lastPrinted>2013-04-09T01:32:33Z</cp:lastPrinted>
  <dcterms:created xsi:type="dcterms:W3CDTF">2013-05-04T00:53:54Z</dcterms:created>
  <dcterms:modified xsi:type="dcterms:W3CDTF">2013-09-14T15:44:22Z</dcterms:modified>
</cp:coreProperties>
</file>