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64" r:id="rId5"/>
    <p:sldId id="263" r:id="rId6"/>
    <p:sldId id="265" r:id="rId7"/>
    <p:sldId id="266" r:id="rId8"/>
    <p:sldId id="268" r:id="rId9"/>
    <p:sldId id="269"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01FBAD-1545-488C-A583-3CC44086527C}" type="datetimeFigureOut">
              <a:rPr lang="es-MX" smtClean="0"/>
              <a:pPr/>
              <a:t>30/06/2010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FCC2666-98C9-4905-90E5-DFF6E005705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1FBAD-1545-488C-A583-3CC44086527C}" type="datetimeFigureOut">
              <a:rPr lang="es-MX" smtClean="0"/>
              <a:pPr/>
              <a:t>30/06/2010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C2666-98C9-4905-90E5-DFF6E005705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1538" y="357166"/>
            <a:ext cx="6929486" cy="5768997"/>
          </a:xfrm>
        </p:spPr>
        <p:txBody>
          <a:bodyPr>
            <a:normAutofit/>
          </a:bodyPr>
          <a:lstStyle/>
          <a:p>
            <a:pPr>
              <a:buNone/>
            </a:pPr>
            <a:endParaRPr lang="es-MX" sz="1200" dirty="0" smtClean="0"/>
          </a:p>
          <a:p>
            <a:pPr>
              <a:buNone/>
            </a:pPr>
            <a:endParaRPr lang="es-MX" sz="1200" dirty="0"/>
          </a:p>
          <a:p>
            <a:pPr>
              <a:buNone/>
            </a:pPr>
            <a:endParaRPr lang="es-MX" sz="1200" dirty="0" smtClean="0"/>
          </a:p>
          <a:p>
            <a:pPr>
              <a:buNone/>
            </a:pPr>
            <a:endParaRPr lang="es-MX" sz="1200" dirty="0"/>
          </a:p>
          <a:p>
            <a:pPr>
              <a:buNone/>
            </a:pPr>
            <a:endParaRPr lang="es-MX" sz="1200" dirty="0" smtClean="0"/>
          </a:p>
          <a:p>
            <a:pPr>
              <a:buNone/>
            </a:pPr>
            <a:endParaRPr lang="es-MX" sz="1200" dirty="0"/>
          </a:p>
          <a:p>
            <a:pPr>
              <a:buNone/>
            </a:pPr>
            <a:endParaRPr lang="es-MX" sz="1200" dirty="0" smtClean="0"/>
          </a:p>
          <a:p>
            <a:pPr>
              <a:buNone/>
            </a:pPr>
            <a:endParaRPr lang="es-MX" sz="1200" b="1" dirty="0"/>
          </a:p>
          <a:p>
            <a:pPr>
              <a:buNone/>
            </a:pPr>
            <a:r>
              <a:rPr lang="es-MX" sz="1200" b="1" dirty="0" smtClean="0"/>
              <a:t>          AL C. GENARO GARCIA GARZA</a:t>
            </a:r>
          </a:p>
          <a:p>
            <a:pPr>
              <a:buNone/>
            </a:pPr>
            <a:r>
              <a:rPr lang="es-MX" sz="1200" b="1" dirty="0" smtClean="0"/>
              <a:t>          SECRETARIO DE TRANSPARENCIA</a:t>
            </a:r>
          </a:p>
          <a:p>
            <a:pPr>
              <a:buNone/>
            </a:pPr>
            <a:r>
              <a:rPr lang="es-MX" sz="1200" b="1" dirty="0" smtClean="0"/>
              <a:t>          PRESENTE.-</a:t>
            </a:r>
          </a:p>
          <a:p>
            <a:pPr>
              <a:buNone/>
            </a:pPr>
            <a:endParaRPr lang="es-MX" sz="1200" dirty="0"/>
          </a:p>
          <a:p>
            <a:pPr>
              <a:buNone/>
            </a:pPr>
            <a:r>
              <a:rPr lang="es-MX" sz="1200" dirty="0" smtClean="0"/>
              <a:t>          Por medio del presente le envío un cordial saludo y sirva la presente para remitirle a  Usted la información solicitada mediante atento oficio STJ/0140/10.</a:t>
            </a:r>
          </a:p>
          <a:p>
            <a:pPr>
              <a:buNone/>
            </a:pPr>
            <a:endParaRPr lang="es-MX" sz="1200" dirty="0"/>
          </a:p>
          <a:p>
            <a:pPr>
              <a:buNone/>
            </a:pPr>
            <a:r>
              <a:rPr lang="es-MX" sz="1200" dirty="0" smtClean="0"/>
              <a:t>           Sin otro particular de momento, quedo de Usted.</a:t>
            </a:r>
          </a:p>
          <a:p>
            <a:pPr>
              <a:buNone/>
            </a:pPr>
            <a:endParaRPr lang="es-MX" sz="1200" dirty="0"/>
          </a:p>
          <a:p>
            <a:pPr algn="ctr">
              <a:buNone/>
            </a:pPr>
            <a:r>
              <a:rPr lang="es-MX" sz="1200" b="1" dirty="0" smtClean="0"/>
              <a:t>ATENTAMENTE</a:t>
            </a:r>
          </a:p>
          <a:p>
            <a:pPr algn="ctr">
              <a:buNone/>
            </a:pPr>
            <a:r>
              <a:rPr lang="es-MX" sz="1200" b="1" dirty="0" smtClean="0"/>
              <a:t>SUFRAGIO EFECTIVO NO REELECCION</a:t>
            </a:r>
          </a:p>
          <a:p>
            <a:pPr algn="ctr">
              <a:buNone/>
            </a:pPr>
            <a:r>
              <a:rPr lang="es-MX" sz="1200" b="1" dirty="0" smtClean="0"/>
              <a:t>BENITO JUAREZ, NUEVO LEON, 30 DE JUNIO DE 2010</a:t>
            </a:r>
          </a:p>
          <a:p>
            <a:pPr algn="ctr">
              <a:buNone/>
            </a:pPr>
            <a:r>
              <a:rPr lang="es-MX" sz="1200" b="1" dirty="0" smtClean="0"/>
              <a:t>ENCARGADO DEL DESPACHO DE LA SECRETARIA DE SEGURIDAD PUBLICA Y TRANSITO</a:t>
            </a:r>
          </a:p>
          <a:p>
            <a:pPr algn="ctr">
              <a:buNone/>
            </a:pPr>
            <a:endParaRPr lang="es-MX" sz="1200" b="1" dirty="0"/>
          </a:p>
          <a:p>
            <a:pPr algn="ctr">
              <a:buNone/>
            </a:pPr>
            <a:endParaRPr lang="es-MX" sz="1200" b="1" dirty="0" smtClean="0"/>
          </a:p>
          <a:p>
            <a:pPr algn="ctr">
              <a:buNone/>
            </a:pPr>
            <a:r>
              <a:rPr lang="es-MX" sz="1200" b="1" dirty="0" smtClean="0"/>
              <a:t>TTE. CORONEL ALBERTO GONZALEZ HERNANDEZ</a:t>
            </a:r>
            <a:endParaRPr lang="es-MX"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214290"/>
            <a:ext cx="7772400" cy="500066"/>
          </a:xfrm>
        </p:spPr>
        <p:txBody>
          <a:bodyPr>
            <a:normAutofit/>
          </a:bodyPr>
          <a:lstStyle/>
          <a:p>
            <a:r>
              <a:rPr lang="es-MX" sz="2400" b="1" dirty="0" smtClean="0"/>
              <a:t>SECRETARIO DE SEGURIDAD PUBLICA Y TRANSITO</a:t>
            </a:r>
            <a:endParaRPr lang="es-MX" sz="2400" b="1" dirty="0"/>
          </a:p>
        </p:txBody>
      </p:sp>
      <p:sp>
        <p:nvSpPr>
          <p:cNvPr id="3" name="2 Subtítulo"/>
          <p:cNvSpPr>
            <a:spLocks noGrp="1"/>
          </p:cNvSpPr>
          <p:nvPr>
            <p:ph type="subTitle" idx="1"/>
          </p:nvPr>
        </p:nvSpPr>
        <p:spPr>
          <a:xfrm>
            <a:off x="357158" y="1142984"/>
            <a:ext cx="8072494" cy="5214974"/>
          </a:xfrm>
        </p:spPr>
        <p:txBody>
          <a:bodyPr>
            <a:normAutofit fontScale="25000" lnSpcReduction="20000"/>
          </a:bodyPr>
          <a:lstStyle/>
          <a:p>
            <a:r>
              <a:rPr lang="es-MX" sz="5600" b="1" dirty="0">
                <a:solidFill>
                  <a:srgbClr val="00B050"/>
                </a:solidFill>
              </a:rPr>
              <a:t>FUNCIONES  Y </a:t>
            </a:r>
            <a:r>
              <a:rPr lang="es-MX" sz="5600" b="1" dirty="0" smtClean="0">
                <a:solidFill>
                  <a:srgbClr val="00B050"/>
                </a:solidFill>
              </a:rPr>
              <a:t>RESPONSABILIDADES</a:t>
            </a:r>
            <a:endParaRPr lang="es-MX" sz="5600" b="1" dirty="0">
              <a:solidFill>
                <a:srgbClr val="00B050"/>
              </a:solidFill>
            </a:endParaRPr>
          </a:p>
          <a:p>
            <a:pPr algn="just"/>
            <a:r>
              <a:rPr lang="es-MX" sz="5600" dirty="0" smtClean="0">
                <a:solidFill>
                  <a:schemeClr val="tx1"/>
                </a:solidFill>
              </a:rPr>
              <a:t>Llevar a cabo la planeación estratégica, coordinación y supervisión de las Direcciones de:</a:t>
            </a:r>
            <a:endParaRPr lang="es-MX" sz="5600" dirty="0">
              <a:solidFill>
                <a:schemeClr val="tx1"/>
              </a:solidFill>
            </a:endParaRPr>
          </a:p>
          <a:p>
            <a:pPr lvl="0" algn="just"/>
            <a:r>
              <a:rPr lang="es-MX" sz="5600" b="1" dirty="0" smtClean="0">
                <a:solidFill>
                  <a:schemeClr val="tx1"/>
                </a:solidFill>
              </a:rPr>
              <a:t>SEGURIDAD PUBLICA</a:t>
            </a:r>
            <a:endParaRPr lang="es-MX" sz="5600" dirty="0">
              <a:solidFill>
                <a:schemeClr val="tx1"/>
              </a:solidFill>
            </a:endParaRPr>
          </a:p>
          <a:p>
            <a:pPr lvl="0" algn="just"/>
            <a:r>
              <a:rPr lang="es-MX" sz="5600" b="1" dirty="0">
                <a:solidFill>
                  <a:schemeClr val="tx1"/>
                </a:solidFill>
              </a:rPr>
              <a:t>TRANSITO</a:t>
            </a:r>
            <a:endParaRPr lang="es-MX" sz="5600" dirty="0">
              <a:solidFill>
                <a:schemeClr val="tx1"/>
              </a:solidFill>
            </a:endParaRPr>
          </a:p>
          <a:p>
            <a:pPr lvl="0" algn="just"/>
            <a:r>
              <a:rPr lang="es-MX" sz="5600" b="1" dirty="0">
                <a:solidFill>
                  <a:schemeClr val="tx1"/>
                </a:solidFill>
              </a:rPr>
              <a:t>PREVENCION  DEL  DELITO</a:t>
            </a:r>
            <a:endParaRPr lang="es-MX" sz="5600" dirty="0">
              <a:solidFill>
                <a:schemeClr val="tx1"/>
              </a:solidFill>
            </a:endParaRPr>
          </a:p>
          <a:p>
            <a:pPr lvl="0" algn="just"/>
            <a:r>
              <a:rPr lang="es-MX" sz="5600" b="1" dirty="0">
                <a:solidFill>
                  <a:schemeClr val="tx1"/>
                </a:solidFill>
              </a:rPr>
              <a:t>ASUNTOS  INTERNOS</a:t>
            </a:r>
            <a:endParaRPr lang="es-MX" sz="5600" dirty="0">
              <a:solidFill>
                <a:schemeClr val="tx1"/>
              </a:solidFill>
            </a:endParaRPr>
          </a:p>
          <a:p>
            <a:pPr lvl="0" algn="just"/>
            <a:r>
              <a:rPr lang="es-MX" sz="5600" b="1" dirty="0">
                <a:solidFill>
                  <a:schemeClr val="tx1"/>
                </a:solidFill>
              </a:rPr>
              <a:t>BOMBEROS</a:t>
            </a:r>
            <a:endParaRPr lang="es-MX" sz="5600" dirty="0">
              <a:solidFill>
                <a:schemeClr val="tx1"/>
              </a:solidFill>
            </a:endParaRPr>
          </a:p>
          <a:p>
            <a:pPr lvl="0" algn="just"/>
            <a:r>
              <a:rPr lang="es-MX" sz="5600" b="1" dirty="0">
                <a:solidFill>
                  <a:schemeClr val="tx1"/>
                </a:solidFill>
              </a:rPr>
              <a:t>PROTECCION  CIVIL</a:t>
            </a:r>
            <a:endParaRPr lang="es-MX" sz="5600" dirty="0">
              <a:solidFill>
                <a:schemeClr val="tx1"/>
              </a:solidFill>
            </a:endParaRPr>
          </a:p>
          <a:p>
            <a:pPr lvl="0" algn="just"/>
            <a:r>
              <a:rPr lang="es-MX" sz="5600" b="1" dirty="0" smtClean="0">
                <a:solidFill>
                  <a:schemeClr val="tx1"/>
                </a:solidFill>
              </a:rPr>
              <a:t>ADMINISTRATIVA</a:t>
            </a:r>
          </a:p>
          <a:p>
            <a:pPr lvl="0" algn="just"/>
            <a:endParaRPr lang="es-MX" sz="5600" dirty="0">
              <a:solidFill>
                <a:schemeClr val="tx1"/>
              </a:solidFill>
            </a:endParaRPr>
          </a:p>
          <a:p>
            <a:pPr algn="just"/>
            <a:r>
              <a:rPr lang="es-MX" sz="5600" dirty="0" smtClean="0">
                <a:solidFill>
                  <a:schemeClr val="tx1"/>
                </a:solidFill>
              </a:rPr>
              <a:t>Elaborar el programa de Seguridad de la Administración del Municipio de Benito Juárez, Nuevo León 2009-2012</a:t>
            </a:r>
          </a:p>
          <a:p>
            <a:pPr algn="just"/>
            <a:r>
              <a:rPr lang="es-MX" sz="5600" dirty="0" smtClean="0">
                <a:solidFill>
                  <a:schemeClr val="tx1"/>
                </a:solidFill>
              </a:rPr>
              <a:t>Coordinar las actividades de reclutamiento de las Direcciones antes citadas y en forma especial de la Dirección de Seguridad Pública, con el fin de dar cumplimiento a los requisitos que  nos exige el Centro de información para  la Seguridad del Estado  respecto a la evaluación de control de confianza. </a:t>
            </a:r>
            <a:endParaRPr lang="es-MX" sz="5600" dirty="0">
              <a:solidFill>
                <a:schemeClr val="tx1"/>
              </a:solidFill>
            </a:endParaRPr>
          </a:p>
          <a:p>
            <a:pPr algn="just"/>
            <a:r>
              <a:rPr lang="es-MX" sz="5600" dirty="0" smtClean="0">
                <a:solidFill>
                  <a:schemeClr val="tx1"/>
                </a:solidFill>
              </a:rPr>
              <a:t>Programar las necesidades anuales de las Direcciones antes citadas a fin de que se solicite el equipo necesario para cubrir los requerimientos de material, vehículos, uniformes, armamento, cartuchos, equipo de seguridad (chalecos antibalas, antimotines, fornituras, cascos, escudos) comunicaciones (central de radio, móvil y portátil) equipo de bomberos y protección civil.  </a:t>
            </a:r>
            <a:endParaRPr lang="es-MX" sz="5600" dirty="0">
              <a:solidFill>
                <a:schemeClr val="tx1"/>
              </a:solidFill>
            </a:endParaRPr>
          </a:p>
          <a:p>
            <a:pPr algn="just"/>
            <a:endParaRPr lang="es-MX" sz="5600" dirty="0" smtClean="0">
              <a:solidFill>
                <a:schemeClr val="tx1"/>
              </a:solidFill>
            </a:endParaRPr>
          </a:p>
          <a:p>
            <a:pPr algn="just"/>
            <a:r>
              <a:rPr lang="es-MX" sz="5600" dirty="0" smtClean="0">
                <a:solidFill>
                  <a:schemeClr val="tx1"/>
                </a:solidFill>
              </a:rPr>
              <a:t>Informo sobre las necesidades de adecuaciones y remodelación del actual edificio que ocupa la Secretaria pensando en la construcción de un nuevo edificio que considere los avances tecnológicos modernos.</a:t>
            </a:r>
          </a:p>
          <a:p>
            <a:pPr algn="just"/>
            <a:r>
              <a:rPr lang="es-MX" sz="5600" dirty="0" smtClean="0">
                <a:solidFill>
                  <a:schemeClr val="tx1"/>
                </a:solidFill>
              </a:rPr>
              <a:t>Coordino las actividades operativas de la policía con Seguridad Pública del Estado con el fin de estar en condiciones de responder eficientemente a cualquier contingencia que se presente.</a:t>
            </a:r>
            <a:endParaRPr lang="es-MX" sz="5600" dirty="0">
              <a:solidFill>
                <a:schemeClr val="tx1"/>
              </a:solidFill>
            </a:endParaRPr>
          </a:p>
          <a:p>
            <a:pPr algn="just"/>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357166"/>
            <a:ext cx="8686800" cy="6126163"/>
          </a:xfrm>
        </p:spPr>
        <p:txBody>
          <a:bodyPr>
            <a:noAutofit/>
          </a:bodyPr>
          <a:lstStyle/>
          <a:p>
            <a:pPr>
              <a:buNone/>
            </a:pPr>
            <a:r>
              <a:rPr lang="es-MX" sz="1600" dirty="0" smtClean="0"/>
              <a:t>        Coordino las actividades de Protección Civil en casos de desastres naturales con Protección Civil del Estado en casos de desastres naturales  y con personal del Ejército en caso de aplicación del plan DN-III, teniendo como objetivo prestar auxilio oportuno a la población civil del Municipio. </a:t>
            </a:r>
          </a:p>
          <a:p>
            <a:pPr>
              <a:buNone/>
            </a:pPr>
            <a:endParaRPr lang="es-MX" sz="1600" dirty="0" smtClean="0"/>
          </a:p>
          <a:p>
            <a:pPr>
              <a:buNone/>
            </a:pPr>
            <a:r>
              <a:rPr lang="es-MX" sz="1600" dirty="0" smtClean="0"/>
              <a:t>        Se da seguimiento a los programas de apoyo de la Federación  (SUBSESUM</a:t>
            </a:r>
            <a:r>
              <a:rPr lang="es-MX" sz="1600" dirty="0"/>
              <a:t>)  </a:t>
            </a:r>
            <a:r>
              <a:rPr lang="es-MX" sz="1600" dirty="0" smtClean="0"/>
              <a:t>con el fin de obtener apoyo económico en forma oportuna y aplicarlos correctamente mejorando con esto las condiciones de adiestramiento, avances tecnológicos , aplicación en patrullas, equipamiento de personal, armamento, municiones y todas las necesidades de seguridad que se presenten. </a:t>
            </a:r>
          </a:p>
          <a:p>
            <a:pPr>
              <a:buNone/>
            </a:pPr>
            <a:endParaRPr lang="es-MX" sz="1600" dirty="0"/>
          </a:p>
          <a:p>
            <a:pPr>
              <a:buNone/>
            </a:pPr>
            <a:r>
              <a:rPr lang="es-MX" sz="1600" dirty="0" smtClean="0"/>
              <a:t>        Verifico las actividades de Plataforma México quien integra todas las tecnologías de la información encontrándose dicha aplicación en manos de profesionistas  que se adiestran en la Secretaria de Seguridad Publica del Estado. </a:t>
            </a:r>
          </a:p>
          <a:p>
            <a:pPr>
              <a:buNone/>
            </a:pPr>
            <a:endParaRPr lang="es-MX" sz="1600" dirty="0" smtClean="0"/>
          </a:p>
          <a:p>
            <a:pPr>
              <a:buNone/>
            </a:pPr>
            <a:r>
              <a:rPr lang="es-MX" sz="1600" dirty="0" smtClean="0"/>
              <a:t>        Cumplo con los requerimientos de Transparencia proporcionando oportunamente la información. </a:t>
            </a:r>
          </a:p>
          <a:p>
            <a:pPr>
              <a:buNone/>
            </a:pPr>
            <a:endParaRPr lang="es-MX" sz="1600" dirty="0"/>
          </a:p>
          <a:p>
            <a:pPr>
              <a:buNone/>
            </a:pPr>
            <a:r>
              <a:rPr lang="es-MX" sz="1600" dirty="0" smtClean="0"/>
              <a:t>        Cumplo con los requisitos que nos exige el CISEC (CENTRO DE INFORMACION PARA LA SEGURIDAD PUBLICA DEL ESTADO), todo esto a fin de que se cumpla con los exámenes de control de confianza para la permanencia de los elementos de policía y tránsito dentro de la Secretaria. </a:t>
            </a:r>
          </a:p>
          <a:p>
            <a:pPr>
              <a:buNone/>
            </a:pPr>
            <a:endParaRPr lang="es-MX" sz="1600" dirty="0"/>
          </a:p>
          <a:p>
            <a:pPr>
              <a:buNone/>
            </a:pPr>
            <a:r>
              <a:rPr lang="es-MX" sz="1600" dirty="0" smtClean="0"/>
              <a:t>        Establezco la coordinación con Seguridad Pública del Estado con respecto al semáforo delictivo  teniendo como objetivo disminuir los índices  delictivos en el municipio. </a:t>
            </a:r>
            <a:endParaRPr lang="es-MX" sz="1600" dirty="0"/>
          </a:p>
          <a:p>
            <a:endParaRPr lang="es-MX"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71604" y="357167"/>
            <a:ext cx="5500726" cy="785818"/>
          </a:xfrm>
        </p:spPr>
        <p:txBody>
          <a:bodyPr>
            <a:normAutofit/>
          </a:bodyPr>
          <a:lstStyle/>
          <a:p>
            <a:r>
              <a:rPr lang="es-ES" sz="2800" b="1" dirty="0" smtClean="0"/>
              <a:t>DIRECCION DE ASUNTOS INTERNOS</a:t>
            </a:r>
            <a:endParaRPr lang="es-ES" sz="2800" b="1" dirty="0"/>
          </a:p>
        </p:txBody>
      </p:sp>
      <p:sp>
        <p:nvSpPr>
          <p:cNvPr id="3" name="2 Subtítulo"/>
          <p:cNvSpPr>
            <a:spLocks noGrp="1"/>
          </p:cNvSpPr>
          <p:nvPr>
            <p:ph type="subTitle" idx="1"/>
          </p:nvPr>
        </p:nvSpPr>
        <p:spPr>
          <a:xfrm>
            <a:off x="1371600" y="1214422"/>
            <a:ext cx="6400800" cy="4424378"/>
          </a:xfrm>
        </p:spPr>
        <p:txBody>
          <a:bodyPr>
            <a:normAutofit/>
          </a:bodyPr>
          <a:lstStyle/>
          <a:p>
            <a:r>
              <a:rPr lang="es-ES" sz="2100" b="1" dirty="0" smtClean="0">
                <a:solidFill>
                  <a:srgbClr val="00B050"/>
                </a:solidFill>
              </a:rPr>
              <a:t>FACULTADES Y RESPONSABILIDADES</a:t>
            </a:r>
          </a:p>
          <a:p>
            <a:pPr algn="just"/>
            <a:endParaRPr lang="es-ES" dirty="0">
              <a:solidFill>
                <a:schemeClr val="tx1"/>
              </a:solidFill>
            </a:endParaRPr>
          </a:p>
          <a:p>
            <a:pPr algn="just"/>
            <a:r>
              <a:rPr lang="es-ES" sz="2000" dirty="0" smtClean="0">
                <a:solidFill>
                  <a:schemeClr val="tx1"/>
                </a:solidFill>
              </a:rPr>
              <a:t>La Dirección de Asuntos Internos es la responsable de dar atención a las quejas planteadas por la ciudadanía en contra de elementos de policía y tránsito conciliando con las partes o en su defecto aplicando las sanciones correspondientes al personal que incurrió en alguna anomalía.</a:t>
            </a:r>
          </a:p>
          <a:p>
            <a:pPr algn="just"/>
            <a:r>
              <a:rPr lang="es-ES" sz="2000" dirty="0" smtClean="0">
                <a:solidFill>
                  <a:schemeClr val="tx1"/>
                </a:solidFill>
              </a:rPr>
              <a:t>Esta Dirección recibe las quejas de la Comisión de Derechos Humanos y les da seguimiento formando el expediente respectivo para cada caso en particular. </a:t>
            </a:r>
            <a:endParaRPr lang="es-ES"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71604" y="357167"/>
            <a:ext cx="5500726" cy="785818"/>
          </a:xfrm>
        </p:spPr>
        <p:txBody>
          <a:bodyPr>
            <a:normAutofit/>
          </a:bodyPr>
          <a:lstStyle/>
          <a:p>
            <a:r>
              <a:rPr lang="es-ES" sz="2800" b="1" dirty="0" smtClean="0"/>
              <a:t>DIRECCION DE ASUNTOS INTERNOS</a:t>
            </a:r>
            <a:endParaRPr lang="es-ES" sz="2800" b="1" dirty="0"/>
          </a:p>
        </p:txBody>
      </p:sp>
      <p:sp>
        <p:nvSpPr>
          <p:cNvPr id="3" name="2 Subtítulo"/>
          <p:cNvSpPr>
            <a:spLocks noGrp="1"/>
          </p:cNvSpPr>
          <p:nvPr>
            <p:ph type="subTitle" idx="1"/>
          </p:nvPr>
        </p:nvSpPr>
        <p:spPr>
          <a:xfrm>
            <a:off x="1371600" y="1214422"/>
            <a:ext cx="6400800" cy="4424378"/>
          </a:xfrm>
        </p:spPr>
        <p:txBody>
          <a:bodyPr>
            <a:normAutofit/>
          </a:bodyPr>
          <a:lstStyle/>
          <a:p>
            <a:r>
              <a:rPr lang="es-ES" sz="2100" b="1" dirty="0" smtClean="0">
                <a:solidFill>
                  <a:srgbClr val="00B050"/>
                </a:solidFill>
              </a:rPr>
              <a:t>FACULTADES Y RESPONSABILIDADES</a:t>
            </a:r>
          </a:p>
          <a:p>
            <a:pPr algn="just"/>
            <a:endParaRPr lang="es-ES" dirty="0">
              <a:solidFill>
                <a:schemeClr val="tx1"/>
              </a:solidFill>
            </a:endParaRPr>
          </a:p>
          <a:p>
            <a:pPr algn="just"/>
            <a:r>
              <a:rPr lang="es-ES" sz="2000" dirty="0" smtClean="0">
                <a:solidFill>
                  <a:schemeClr val="tx1"/>
                </a:solidFill>
              </a:rPr>
              <a:t>La Dirección de Asuntos Internos es la responsable de dar atención a las quejas planteadas por la ciudadanía en contra de elementos de policía y tránsito conciliando con las partes o en su defecto aplicando las sanciones correspondientes al personal que incurrió en alguna anomalía.</a:t>
            </a:r>
          </a:p>
          <a:p>
            <a:pPr algn="just"/>
            <a:r>
              <a:rPr lang="es-ES" sz="2000" dirty="0" smtClean="0">
                <a:solidFill>
                  <a:schemeClr val="tx1"/>
                </a:solidFill>
              </a:rPr>
              <a:t>Esta Dirección recibe las quejas de la Comisión de Derechos Humanos y les da seguimiento formando el expediente respectivo para cada caso en particular. </a:t>
            </a:r>
            <a:endParaRPr lang="es-ES" sz="20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28728" y="0"/>
            <a:ext cx="6843706" cy="785818"/>
          </a:xfrm>
        </p:spPr>
        <p:txBody>
          <a:bodyPr>
            <a:normAutofit/>
          </a:bodyPr>
          <a:lstStyle/>
          <a:p>
            <a:r>
              <a:rPr lang="es-ES" sz="2800" b="1" dirty="0" smtClean="0"/>
              <a:t>DIRECCIÓN ADMINISTRATIVA</a:t>
            </a:r>
            <a:endParaRPr lang="es-ES" sz="2800" b="1" dirty="0"/>
          </a:p>
        </p:txBody>
      </p:sp>
      <p:sp>
        <p:nvSpPr>
          <p:cNvPr id="3" name="2 Subtítulo"/>
          <p:cNvSpPr>
            <a:spLocks noGrp="1"/>
          </p:cNvSpPr>
          <p:nvPr>
            <p:ph type="subTitle" idx="1"/>
          </p:nvPr>
        </p:nvSpPr>
        <p:spPr>
          <a:xfrm>
            <a:off x="428596" y="571480"/>
            <a:ext cx="8001056" cy="6072206"/>
          </a:xfrm>
        </p:spPr>
        <p:txBody>
          <a:bodyPr>
            <a:noAutofit/>
          </a:bodyPr>
          <a:lstStyle/>
          <a:p>
            <a:r>
              <a:rPr lang="es-ES" sz="1600" b="1" dirty="0" smtClean="0">
                <a:solidFill>
                  <a:srgbClr val="00B050"/>
                </a:solidFill>
              </a:rPr>
              <a:t>FACULTADES Y RESPONSABILIDADES</a:t>
            </a:r>
          </a:p>
          <a:p>
            <a:pPr algn="just"/>
            <a:r>
              <a:rPr lang="es-ES" sz="1400" dirty="0" smtClean="0">
                <a:solidFill>
                  <a:schemeClr val="tx1"/>
                </a:solidFill>
              </a:rPr>
              <a:t>Recepciona la documentación correspondiente para aspirantes de nuevo ingreso y personal que desea ingresar a laborar sirviendo de enlace con la Dirección de Recursos Humanos para la tramitación de: altas, bajas, cambios de departamento, reemplazos, vacaciones, licencias por enfermedad, permisos, comisiones, incapacidades, actualización de papelería personal.</a:t>
            </a:r>
          </a:p>
          <a:p>
            <a:pPr algn="just"/>
            <a:r>
              <a:rPr lang="es-ES" sz="1400" dirty="0" smtClean="0">
                <a:solidFill>
                  <a:schemeClr val="tx1"/>
                </a:solidFill>
              </a:rPr>
              <a:t>Elaboración de partes informativos diarios de actividades realizadas en la guardia por los elementos de policía municipal y tránsito</a:t>
            </a:r>
          </a:p>
          <a:p>
            <a:pPr algn="just"/>
            <a:r>
              <a:rPr lang="es-ES" sz="1400" dirty="0" smtClean="0">
                <a:solidFill>
                  <a:schemeClr val="tx1"/>
                </a:solidFill>
              </a:rPr>
              <a:t>Reunir toda la documentación de roles de servicio, partes informativos, asistencia, tiempo extra, vacaciones, incapacidades, oficios diversos</a:t>
            </a:r>
          </a:p>
          <a:p>
            <a:pPr algn="just"/>
            <a:r>
              <a:rPr lang="es-ES" sz="1400" dirty="0" smtClean="0">
                <a:solidFill>
                  <a:schemeClr val="tx1"/>
                </a:solidFill>
              </a:rPr>
              <a:t>Elaboración y remisión de nómina a la Dirección de Recursos Humanos</a:t>
            </a:r>
          </a:p>
          <a:p>
            <a:pPr algn="just"/>
            <a:r>
              <a:rPr lang="es-ES" sz="1400" dirty="0" smtClean="0">
                <a:solidFill>
                  <a:schemeClr val="tx1"/>
                </a:solidFill>
              </a:rPr>
              <a:t>Elaboración de requisiciones de compra previa autorización del Titular de la Secretaria</a:t>
            </a:r>
          </a:p>
          <a:p>
            <a:pPr algn="just"/>
            <a:r>
              <a:rPr lang="es-ES" sz="1400" dirty="0" smtClean="0">
                <a:solidFill>
                  <a:schemeClr val="tx1"/>
                </a:solidFill>
              </a:rPr>
              <a:t>Remisión de roles de servicio diarios y nómina a la Secretaria de Seguridad Pública del Estado</a:t>
            </a:r>
          </a:p>
          <a:p>
            <a:pPr algn="just"/>
            <a:r>
              <a:rPr lang="es-ES" sz="1400" dirty="0" smtClean="0">
                <a:solidFill>
                  <a:schemeClr val="tx1"/>
                </a:solidFill>
              </a:rPr>
              <a:t>Cumplir con recabar y enviar la información pública de conformidad con lo establecido en la Ley de Transparencia y Acceso a la Información Pública del Estado de Nuevo León</a:t>
            </a:r>
          </a:p>
          <a:p>
            <a:pPr algn="just"/>
            <a:r>
              <a:rPr lang="es-ES" sz="1400" dirty="0" smtClean="0">
                <a:solidFill>
                  <a:schemeClr val="tx1"/>
                </a:solidFill>
              </a:rPr>
              <a:t>Concentrar la información de las actividades realizadas dentro de la Secretaria y  lo proyectado a  realizar anualmente a fin de que el Municipio realice los informes de gobierno municipal.</a:t>
            </a:r>
          </a:p>
          <a:p>
            <a:pPr algn="just"/>
            <a:r>
              <a:rPr lang="es-ES" sz="1400" dirty="0" smtClean="0">
                <a:solidFill>
                  <a:schemeClr val="tx1"/>
                </a:solidFill>
              </a:rPr>
              <a:t>Recepcionar y dar contestación a los amparos y documentación jurídica que se reciba dentro de la Secretaria.</a:t>
            </a:r>
          </a:p>
          <a:p>
            <a:pPr algn="just"/>
            <a:r>
              <a:rPr lang="es-ES" sz="1400" dirty="0" smtClean="0">
                <a:solidFill>
                  <a:schemeClr val="tx1"/>
                </a:solidFill>
              </a:rPr>
              <a:t>Elaboración y revisión de documentación que se genera en la Dirección </a:t>
            </a:r>
          </a:p>
          <a:p>
            <a:pPr algn="just"/>
            <a:r>
              <a:rPr lang="es-ES" sz="1400" dirty="0" smtClean="0">
                <a:solidFill>
                  <a:schemeClr val="tx1"/>
                </a:solidFill>
              </a:rPr>
              <a:t>Verificación de la documentación relativa a la Entrega Recepción</a:t>
            </a:r>
          </a:p>
          <a:p>
            <a:pPr algn="just"/>
            <a:r>
              <a:rPr lang="es-ES" sz="1400" dirty="0" smtClean="0">
                <a:solidFill>
                  <a:schemeClr val="tx1"/>
                </a:solidFill>
              </a:rPr>
              <a:t>Control de mobiliario  y equipo de trabajo mediante el resguardo correspondiente a cada uno de los empleados</a:t>
            </a:r>
          </a:p>
          <a:p>
            <a:pPr algn="just"/>
            <a:r>
              <a:rPr lang="es-ES" sz="1400" dirty="0" smtClean="0">
                <a:solidFill>
                  <a:schemeClr val="tx1"/>
                </a:solidFill>
              </a:rPr>
              <a:t>Supervisar  inventario de muebles informando cambios a la Dirección de Patrimonio</a:t>
            </a:r>
          </a:p>
          <a:p>
            <a:pPr algn="just"/>
            <a:r>
              <a:rPr lang="es-ES" sz="1400" dirty="0" smtClean="0">
                <a:solidFill>
                  <a:schemeClr val="tx1"/>
                </a:solidFill>
              </a:rPr>
              <a:t>Remisión de información a Dependencias Centrales de Gobierno del Estado (Secretaria de Seguridad Pública del Estado, Procuraduría General de Justicia, otros)</a:t>
            </a:r>
          </a:p>
          <a:p>
            <a:pPr algn="just"/>
            <a:endParaRPr lang="es-ES" sz="1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728" y="357166"/>
            <a:ext cx="6286544" cy="654032"/>
          </a:xfrm>
        </p:spPr>
        <p:txBody>
          <a:bodyPr>
            <a:normAutofit/>
          </a:bodyPr>
          <a:lstStyle/>
          <a:p>
            <a:r>
              <a:rPr lang="es-ES" sz="2800" b="1" dirty="0" smtClean="0"/>
              <a:t>DIRECCION DE BOMBEROS</a:t>
            </a:r>
            <a:endParaRPr lang="es-ES" sz="2800" b="1" dirty="0"/>
          </a:p>
        </p:txBody>
      </p:sp>
      <p:sp>
        <p:nvSpPr>
          <p:cNvPr id="3" name="2 Marcador de contenido"/>
          <p:cNvSpPr>
            <a:spLocks noGrp="1"/>
          </p:cNvSpPr>
          <p:nvPr>
            <p:ph idx="1"/>
          </p:nvPr>
        </p:nvSpPr>
        <p:spPr>
          <a:xfrm>
            <a:off x="714348" y="1071546"/>
            <a:ext cx="7972452" cy="5054617"/>
          </a:xfrm>
        </p:spPr>
        <p:txBody>
          <a:bodyPr>
            <a:normAutofit fontScale="25000" lnSpcReduction="20000"/>
          </a:bodyPr>
          <a:lstStyle/>
          <a:p>
            <a:pPr algn="ctr">
              <a:buNone/>
            </a:pPr>
            <a:r>
              <a:rPr lang="es-ES" sz="3400" b="1" dirty="0" smtClean="0">
                <a:solidFill>
                  <a:srgbClr val="00B050"/>
                </a:solidFill>
              </a:rPr>
              <a:t>     </a:t>
            </a:r>
          </a:p>
          <a:p>
            <a:pPr algn="ctr">
              <a:buNone/>
            </a:pPr>
            <a:r>
              <a:rPr lang="es-ES" sz="6400" b="1" dirty="0" smtClean="0">
                <a:solidFill>
                  <a:srgbClr val="00B050"/>
                </a:solidFill>
              </a:rPr>
              <a:t>FACULTADES Y RESPONSABILIDADES</a:t>
            </a:r>
          </a:p>
          <a:p>
            <a:pPr algn="just">
              <a:buNone/>
            </a:pPr>
            <a:endParaRPr lang="es-ES" dirty="0"/>
          </a:p>
          <a:p>
            <a:pPr algn="just">
              <a:buNone/>
            </a:pPr>
            <a:r>
              <a:rPr lang="es-ES" sz="6400" dirty="0" smtClean="0"/>
              <a:t>        Acudir a las invitaciones que se hacen por parte de planteles escolares ya que se lleva un programa de prevención y orientación a los escolares y a la asociación de Padres de familia.</a:t>
            </a:r>
          </a:p>
          <a:p>
            <a:pPr algn="just">
              <a:buNone/>
            </a:pPr>
            <a:endParaRPr lang="es-ES" sz="6400" dirty="0" smtClean="0"/>
          </a:p>
          <a:p>
            <a:pPr algn="just">
              <a:buNone/>
            </a:pPr>
            <a:r>
              <a:rPr lang="es-ES" sz="6400" dirty="0" smtClean="0"/>
              <a:t>        Se llevan a cabo las inspecciones de planos de construcción a petición de la Dirección de Obras Públicas y Desarrollo Urbano, estas inspecciones dan las recomendaciones que de acuerdo con las normas y procedimientos que existen para implementar la seguridad de las personas a terceros, construcciones y el entorno del hábitat.</a:t>
            </a:r>
          </a:p>
          <a:p>
            <a:pPr algn="just">
              <a:buNone/>
            </a:pPr>
            <a:endParaRPr lang="es-ES" sz="6400" dirty="0"/>
          </a:p>
          <a:p>
            <a:pPr algn="just">
              <a:buNone/>
            </a:pPr>
            <a:r>
              <a:rPr lang="es-ES" sz="6400" dirty="0" smtClean="0"/>
              <a:t>        Se planea en esta Dirección los simulacros que se efectúan en centros escolares, así como fábricas o factorías, este procedimiento se lleva a cabo con el primer simulacro que comprende el mes de enero a julio, es interno con la Supervisión de la Dirección del Cuerpo  de Bomberos, el segundo que es al sexto mes se planea con intervención  externa de autoridades como Seguridad Pública y Tránsito, Protección Civil y el Heroico Cuerpo de Bomberos Municipal. </a:t>
            </a:r>
          </a:p>
          <a:p>
            <a:pPr algn="just">
              <a:buNone/>
            </a:pPr>
            <a:endParaRPr lang="es-ES" sz="6400" dirty="0" smtClean="0"/>
          </a:p>
          <a:p>
            <a:pPr algn="just">
              <a:buNone/>
            </a:pPr>
            <a:r>
              <a:rPr lang="es-ES" sz="6400" dirty="0" smtClean="0"/>
              <a:t>        Se acude a pláticas y cursos con Personal de Protección Civil del Estado encaminados a Prevención de accidentes en los Programas de Contingencias meteorológicas, así como a las instalaciones de la Refinería</a:t>
            </a:r>
          </a:p>
          <a:p>
            <a:pPr algn="just">
              <a:buNone/>
            </a:pPr>
            <a:endParaRPr lang="es-ES" sz="6400" dirty="0" smtClean="0"/>
          </a:p>
          <a:p>
            <a:pPr algn="just">
              <a:buNone/>
            </a:pPr>
            <a:r>
              <a:rPr lang="es-ES" sz="6400" dirty="0" smtClean="0"/>
              <a:t>         Se asiste a platicas de primeros auxilios que imparte la Cruz Verde Monterrey</a:t>
            </a:r>
          </a:p>
          <a:p>
            <a:pPr algn="just">
              <a:buNone/>
            </a:pPr>
            <a:endParaRPr lang="es-ES" sz="6400" dirty="0" smtClean="0"/>
          </a:p>
          <a:p>
            <a:pPr algn="just">
              <a:buNone/>
            </a:pPr>
            <a:r>
              <a:rPr lang="es-ES" sz="6400" dirty="0" smtClean="0"/>
              <a:t>         Se da apoyo a los Municipios aledaños que lo solicitan.</a:t>
            </a:r>
            <a:endParaRPr lang="es-ES" sz="6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43042" y="500042"/>
            <a:ext cx="6472254" cy="654032"/>
          </a:xfrm>
        </p:spPr>
        <p:txBody>
          <a:bodyPr>
            <a:normAutofit fontScale="90000"/>
          </a:bodyPr>
          <a:lstStyle/>
          <a:p>
            <a:r>
              <a:rPr lang="es-MX" b="1" dirty="0" smtClean="0"/>
              <a:t>DIRECCION DE PREVENCION DEL DELITO</a:t>
            </a:r>
            <a:endParaRPr lang="es-MX" b="1" dirty="0"/>
          </a:p>
        </p:txBody>
      </p:sp>
      <p:sp>
        <p:nvSpPr>
          <p:cNvPr id="3" name="2 Marcador de contenido"/>
          <p:cNvSpPr>
            <a:spLocks noGrp="1"/>
          </p:cNvSpPr>
          <p:nvPr>
            <p:ph idx="1"/>
          </p:nvPr>
        </p:nvSpPr>
        <p:spPr>
          <a:xfrm>
            <a:off x="457200" y="1600200"/>
            <a:ext cx="7686700" cy="4525963"/>
          </a:xfrm>
        </p:spPr>
        <p:txBody>
          <a:bodyPr>
            <a:normAutofit fontScale="55000" lnSpcReduction="20000"/>
          </a:bodyPr>
          <a:lstStyle/>
          <a:p>
            <a:pPr algn="ctr">
              <a:buNone/>
            </a:pPr>
            <a:r>
              <a:rPr lang="es-MX" b="1" dirty="0" smtClean="0">
                <a:solidFill>
                  <a:srgbClr val="00B050"/>
                </a:solidFill>
              </a:rPr>
              <a:t>FACULTADES Y RESPONSABILIDADES</a:t>
            </a:r>
          </a:p>
          <a:p>
            <a:pPr marL="0" indent="0" algn="just">
              <a:buNone/>
            </a:pPr>
            <a:r>
              <a:rPr lang="es-MX" dirty="0" smtClean="0"/>
              <a:t>Entre las facultades y responsabilidades de la Dirección se encuentran las encaminadas a educar y dar seguimiento a programas que tienden a evitar conductas antisociales, entre los programas que se brindan en nuestra Dirección se encuentra el programa D.A.R.E., Programa </a:t>
            </a:r>
            <a:r>
              <a:rPr lang="es-MX" dirty="0" err="1" smtClean="0"/>
              <a:t>Covies</a:t>
            </a:r>
            <a:r>
              <a:rPr lang="es-MX" dirty="0" smtClean="0"/>
              <a:t> (Comité de vigilancia escolar), campamentos de verano, haciendo esquina, operativo mochila, escuela segura.</a:t>
            </a:r>
          </a:p>
          <a:p>
            <a:pPr marL="0" indent="0" algn="just">
              <a:buNone/>
            </a:pPr>
            <a:r>
              <a:rPr lang="es-MX" dirty="0" smtClean="0"/>
              <a:t>Elaborar partes informativos</a:t>
            </a:r>
          </a:p>
          <a:p>
            <a:pPr marL="0" indent="0" algn="just">
              <a:buNone/>
            </a:pPr>
            <a:r>
              <a:rPr lang="es-MX" dirty="0" smtClean="0"/>
              <a:t>Elaborar rol de servicio</a:t>
            </a:r>
          </a:p>
          <a:p>
            <a:pPr marL="0" indent="0" algn="just">
              <a:buNone/>
            </a:pPr>
            <a:r>
              <a:rPr lang="es-MX" dirty="0" smtClean="0"/>
              <a:t>Elaborar Oficios (apoyos, peticiones, informes </a:t>
            </a:r>
            <a:r>
              <a:rPr lang="es-MX" dirty="0" err="1" smtClean="0"/>
              <a:t>etc</a:t>
            </a:r>
            <a:r>
              <a:rPr lang="es-MX" dirty="0" smtClean="0"/>
              <a:t>…)</a:t>
            </a:r>
          </a:p>
          <a:p>
            <a:pPr marL="0" indent="0" algn="just">
              <a:buNone/>
            </a:pPr>
            <a:r>
              <a:rPr lang="es-MX" dirty="0" smtClean="0"/>
              <a:t>Entrevistar a menores infractores que se encuentran detenidos en las celdas municipales.</a:t>
            </a:r>
          </a:p>
          <a:p>
            <a:pPr marL="0" indent="0" algn="just">
              <a:buNone/>
            </a:pPr>
            <a:r>
              <a:rPr lang="es-MX" dirty="0" smtClean="0"/>
              <a:t>Elaborar encuestas quincenales de menores infractores</a:t>
            </a:r>
          </a:p>
          <a:p>
            <a:pPr marL="0" indent="0" algn="just">
              <a:buNone/>
            </a:pPr>
            <a:r>
              <a:rPr lang="es-MX" dirty="0" smtClean="0"/>
              <a:t>Canalizar a menores infractores o que requieran ayuda profesional en adicciones o conducta al Centro Nueva Vida de la Secretaría de Salud. (CAPA)</a:t>
            </a:r>
          </a:p>
          <a:p>
            <a:pPr marL="0" indent="0" algn="just">
              <a:buNone/>
            </a:pPr>
            <a:r>
              <a:rPr lang="es-MX" dirty="0" smtClean="0"/>
              <a:t>Apoyo en traslados al Hospital Psiquiátrico </a:t>
            </a:r>
          </a:p>
          <a:p>
            <a:pPr marL="0" indent="0" algn="just">
              <a:buNone/>
            </a:pPr>
            <a:r>
              <a:rPr lang="es-MX" dirty="0" smtClean="0"/>
              <a:t>Elaboración de Material para impartir Platicas Preventivas.</a:t>
            </a:r>
          </a:p>
          <a:p>
            <a:pPr algn="just"/>
            <a:endParaRPr lang="es-MX" dirty="0" smtClean="0"/>
          </a:p>
          <a:p>
            <a:pPr algn="just">
              <a:buNone/>
            </a:pPr>
            <a:endParaRPr lang="es-MX" dirty="0" smtClean="0"/>
          </a:p>
          <a:p>
            <a:pPr algn="ctr">
              <a:buNone/>
            </a:pPr>
            <a:endParaRPr lang="es-MX"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DIRECCION DE SEGURIDAD PUBLICA</a:t>
            </a:r>
            <a:endParaRPr lang="es-MX" dirty="0"/>
          </a:p>
        </p:txBody>
      </p:sp>
      <p:sp>
        <p:nvSpPr>
          <p:cNvPr id="3" name="2 Marcador de contenido"/>
          <p:cNvSpPr>
            <a:spLocks noGrp="1"/>
          </p:cNvSpPr>
          <p:nvPr>
            <p:ph idx="1"/>
          </p:nvPr>
        </p:nvSpPr>
        <p:spPr>
          <a:xfrm>
            <a:off x="457200" y="1600200"/>
            <a:ext cx="7615262" cy="4525963"/>
          </a:xfrm>
        </p:spPr>
        <p:txBody>
          <a:bodyPr>
            <a:normAutofit fontScale="92500" lnSpcReduction="10000"/>
          </a:bodyPr>
          <a:lstStyle/>
          <a:p>
            <a:pPr algn="ctr">
              <a:buNone/>
            </a:pPr>
            <a:r>
              <a:rPr lang="es-MX" sz="1800" b="1" dirty="0" smtClean="0">
                <a:solidFill>
                  <a:srgbClr val="00B050"/>
                </a:solidFill>
              </a:rPr>
              <a:t>FACULTADES Y RESP0NSABILIDADES</a:t>
            </a:r>
          </a:p>
          <a:p>
            <a:pPr algn="ctr">
              <a:buNone/>
            </a:pPr>
            <a:endParaRPr lang="es-MX" sz="1800" b="1" dirty="0" smtClean="0">
              <a:solidFill>
                <a:srgbClr val="00B050"/>
              </a:solidFill>
            </a:endParaRPr>
          </a:p>
          <a:p>
            <a:pPr algn="just">
              <a:buNone/>
            </a:pPr>
            <a:r>
              <a:rPr lang="es-MX" sz="1800" dirty="0" smtClean="0"/>
              <a:t>      </a:t>
            </a:r>
            <a:r>
              <a:rPr lang="es-MX" sz="1800" dirty="0" smtClean="0"/>
              <a:t> Entre </a:t>
            </a:r>
            <a:r>
              <a:rPr lang="es-MX" sz="1800" dirty="0" smtClean="0"/>
              <a:t>las responsabilidades se encuentran las encaminadas a brindar Seguridad policiaca a los ciudadanos.</a:t>
            </a:r>
          </a:p>
          <a:p>
            <a:pPr algn="just">
              <a:buNone/>
            </a:pPr>
            <a:r>
              <a:rPr lang="es-MX" sz="1800" dirty="0" smtClean="0"/>
              <a:t>      </a:t>
            </a:r>
            <a:r>
              <a:rPr lang="es-MX" sz="1800" dirty="0" smtClean="0"/>
              <a:t> Revisar </a:t>
            </a:r>
            <a:r>
              <a:rPr lang="es-MX" sz="1800" dirty="0" smtClean="0"/>
              <a:t>con los jefes de turno a los elementos de tropa a fin de que estos se encuentren bien uniformados y armados con su porte de arma vigente.</a:t>
            </a:r>
          </a:p>
          <a:p>
            <a:pPr algn="just">
              <a:buNone/>
            </a:pPr>
            <a:r>
              <a:rPr lang="es-MX" sz="1800" dirty="0" smtClean="0"/>
              <a:t>       Verificar que los nuevos elementos obtengan capacitación en la Academia a fin de que se encuentren debidamente preparados para un mejor servicio al ciudadano.</a:t>
            </a:r>
          </a:p>
          <a:p>
            <a:pPr algn="just">
              <a:buNone/>
            </a:pPr>
            <a:r>
              <a:rPr lang="es-MX" sz="1800" dirty="0" smtClean="0"/>
              <a:t>       Informar a los jefes de grupo y verificar que se de vigilancia en los sectores conflictivos del Municipio y atender cada una de las llamadas de auxilio.</a:t>
            </a:r>
          </a:p>
          <a:p>
            <a:pPr algn="just">
              <a:buNone/>
            </a:pPr>
            <a:r>
              <a:rPr lang="es-MX" sz="1800" dirty="0" smtClean="0"/>
              <a:t>       Supervisar que las unidades de policía se encuentren en buen estado .</a:t>
            </a:r>
          </a:p>
          <a:p>
            <a:pPr algn="just">
              <a:buNone/>
            </a:pPr>
            <a:r>
              <a:rPr lang="es-MX" sz="1800" dirty="0" smtClean="0"/>
              <a:t>       Estar disponible las 24 horas del día para cualquier evento imprevisto</a:t>
            </a:r>
          </a:p>
          <a:p>
            <a:pPr algn="just">
              <a:buNone/>
            </a:pPr>
            <a:r>
              <a:rPr lang="es-MX" sz="1800" dirty="0" smtClean="0"/>
              <a:t>       Supervisar la disciplina de los elementos</a:t>
            </a:r>
          </a:p>
          <a:p>
            <a:pPr algn="just">
              <a:buNone/>
            </a:pPr>
            <a:r>
              <a:rPr lang="es-MX" sz="1800" dirty="0" smtClean="0"/>
              <a:t>      Coordinar junto con Protección Civil, </a:t>
            </a:r>
            <a:r>
              <a:rPr lang="es-MX" sz="1800" dirty="0" smtClean="0"/>
              <a:t>Bomberos, Cruz </a:t>
            </a:r>
            <a:r>
              <a:rPr lang="es-MX" sz="1800" dirty="0" smtClean="0"/>
              <a:t>Roja y Verde incidencias que competan a la Dirección</a:t>
            </a:r>
          </a:p>
          <a:p>
            <a:pPr algn="just">
              <a:buNone/>
            </a:pPr>
            <a:endParaRPr lang="es-MX" sz="1800" dirty="0" smtClean="0"/>
          </a:p>
          <a:p>
            <a:pPr algn="just">
              <a:buNone/>
            </a:pPr>
            <a:endParaRPr lang="es-MX" sz="1800" b="1"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1536</Words>
  <Application>Microsoft Office PowerPoint</Application>
  <PresentationFormat>Presentación en pantalla (4:3)</PresentationFormat>
  <Paragraphs>115</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SECRETARIO DE SEGURIDAD PUBLICA Y TRANSITO</vt:lpstr>
      <vt:lpstr>Diapositiva 3</vt:lpstr>
      <vt:lpstr>DIRECCION DE ASUNTOS INTERNOS</vt:lpstr>
      <vt:lpstr>DIRECCION DE ASUNTOS INTERNOS</vt:lpstr>
      <vt:lpstr>DIRECCIÓN ADMINISTRATIVA</vt:lpstr>
      <vt:lpstr>DIRECCION DE BOMBEROS</vt:lpstr>
      <vt:lpstr>DIRECCION DE PREVENCION DEL DELITO</vt:lpstr>
      <vt:lpstr>DIRECCION DE SEGURIDAD PUBLICA</vt:lpstr>
    </vt:vector>
  </TitlesOfParts>
  <Company>Leslie Vargas Gonzalez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SECRETARIO DE SEGURIDAD PUBLICA Y TRANSITO</dc:title>
  <dc:creator>Seguridad Pública</dc:creator>
  <cp:lastModifiedBy>Seguridad Pública</cp:lastModifiedBy>
  <cp:revision>12</cp:revision>
  <dcterms:created xsi:type="dcterms:W3CDTF">2010-06-30T19:19:39Z</dcterms:created>
  <dcterms:modified xsi:type="dcterms:W3CDTF">2010-06-30T21:04:52Z</dcterms:modified>
</cp:coreProperties>
</file>