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61" r:id="rId3"/>
    <p:sldId id="258" r:id="rId4"/>
    <p:sldId id="260" r:id="rId5"/>
    <p:sldId id="262" r:id="rId6"/>
    <p:sldId id="264" r:id="rId7"/>
    <p:sldId id="265" r:id="rId8"/>
    <p:sldId id="270" r:id="rId9"/>
    <p:sldId id="266" r:id="rId10"/>
    <p:sldId id="267" r:id="rId11"/>
    <p:sldId id="268" r:id="rId12"/>
    <p:sldId id="269" r:id="rId13"/>
    <p:sldId id="263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6" autoAdjust="0"/>
    <p:restoredTop sz="9466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2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3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style val="5"/>
  <c:chart>
    <c:title>
      <c:tx>
        <c:rich>
          <a:bodyPr/>
          <a:lstStyle/>
          <a:p>
            <a:pPr>
              <a:defRPr/>
            </a:pPr>
            <a:r>
              <a:rPr lang="en-US" dirty="0" err="1"/>
              <a:t>Litros</a:t>
            </a:r>
            <a:r>
              <a:rPr lang="en-US"/>
              <a:t> abastecidos vs Mes anterior</a:t>
            </a:r>
          </a:p>
        </c:rich>
      </c:tx>
      <c:layout>
        <c:manualLayout>
          <c:xMode val="edge"/>
          <c:yMode val="edge"/>
          <c:x val="0.13957633420822396"/>
          <c:y val="4.6296296296296433E-3"/>
        </c:manualLayout>
      </c:layout>
    </c:title>
    <c:plotArea>
      <c:layout/>
      <c:barChart>
        <c:barDir val="col"/>
        <c:grouping val="stacked"/>
        <c:ser>
          <c:idx val="0"/>
          <c:order val="0"/>
          <c:tx>
            <c:v>Litros</c:v>
          </c:tx>
          <c:dPt>
            <c:idx val="0"/>
            <c:spPr>
              <a:solidFill>
                <a:srgbClr val="00CC00"/>
              </a:solidFill>
            </c:spPr>
          </c:dPt>
          <c:dPt>
            <c:idx val="1"/>
            <c:spPr>
              <a:solidFill>
                <a:srgbClr val="00CC00"/>
              </a:solidFill>
            </c:spPr>
          </c:dPt>
          <c:dLbls>
            <c:dLbl>
              <c:idx val="0"/>
              <c:layout>
                <c:manualLayout>
                  <c:x val="-5.0391226371673077E-3"/>
                  <c:y val="-0.36008730511424736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es-MX"/>
                </a:p>
              </c:txPr>
              <c:showVal val="1"/>
            </c:dLbl>
            <c:dLbl>
              <c:idx val="1"/>
              <c:layout>
                <c:manualLayout>
                  <c:x val="-5.0391226371673077E-3"/>
                  <c:y val="-0.16534621153205237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es-MX"/>
                </a:p>
              </c:txPr>
              <c:showVal val="1"/>
            </c:dLbl>
            <c:showVal val="1"/>
          </c:dLbls>
          <c:cat>
            <c:strRef>
              <c:f>Hoja1!$B$4:$B$5</c:f>
              <c:strCache>
                <c:ptCount val="2"/>
                <c:pt idx="0">
                  <c:v>Febrero</c:v>
                </c:pt>
                <c:pt idx="1">
                  <c:v>Marzo</c:v>
                </c:pt>
              </c:strCache>
            </c:strRef>
          </c:cat>
          <c:val>
            <c:numRef>
              <c:f>Hoja1!$C$4:$C$5</c:f>
              <c:numCache>
                <c:formatCode>#,##0</c:formatCode>
                <c:ptCount val="2"/>
                <c:pt idx="0">
                  <c:v>3550000</c:v>
                </c:pt>
                <c:pt idx="1">
                  <c:v>3220000</c:v>
                </c:pt>
              </c:numCache>
            </c:numRef>
          </c:val>
        </c:ser>
        <c:overlap val="100"/>
        <c:axId val="51649536"/>
        <c:axId val="54547200"/>
      </c:barChart>
      <c:catAx>
        <c:axId val="5164953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es-MX"/>
          </a:p>
        </c:txPr>
        <c:crossAx val="54547200"/>
        <c:crosses val="autoZero"/>
        <c:auto val="1"/>
        <c:lblAlgn val="ctr"/>
        <c:lblOffset val="100"/>
      </c:catAx>
      <c:valAx>
        <c:axId val="54547200"/>
        <c:scaling>
          <c:orientation val="minMax"/>
        </c:scaling>
        <c:axPos val="l"/>
        <c:majorGridlines/>
        <c:numFmt formatCode="#,##0" sourceLinked="1"/>
        <c:tickLblPos val="nextTo"/>
        <c:crossAx val="51649536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5"/>
  <c:chart>
    <c:title>
      <c:layout/>
      <c:txPr>
        <a:bodyPr/>
        <a:lstStyle/>
        <a:p>
          <a:pPr>
            <a:defRPr sz="1600"/>
          </a:pPr>
          <a:endParaRPr lang="es-MX"/>
        </a:p>
      </c:txPr>
    </c:title>
    <c:plotArea>
      <c:layout/>
      <c:barChart>
        <c:barDir val="col"/>
        <c:grouping val="clustered"/>
        <c:ser>
          <c:idx val="0"/>
          <c:order val="0"/>
          <c:tx>
            <c:v>Tonelaje SETASA</c:v>
          </c:tx>
          <c:spPr>
            <a:solidFill>
              <a:srgbClr val="00CC00"/>
            </a:solidFill>
          </c:spPr>
          <c:dLbls>
            <c:showVal val="1"/>
          </c:dLbls>
          <c:cat>
            <c:strRef>
              <c:f>Hoja1!$B$21:$B$22</c:f>
              <c:strCache>
                <c:ptCount val="2"/>
                <c:pt idx="0">
                  <c:v>Febrero</c:v>
                </c:pt>
                <c:pt idx="1">
                  <c:v>Marzo</c:v>
                </c:pt>
              </c:strCache>
            </c:strRef>
          </c:cat>
          <c:val>
            <c:numRef>
              <c:f>Hoja1!$C$21:$C$22</c:f>
              <c:numCache>
                <c:formatCode>#,##0</c:formatCode>
                <c:ptCount val="2"/>
                <c:pt idx="0">
                  <c:v>4874</c:v>
                </c:pt>
                <c:pt idx="1">
                  <c:v>4636</c:v>
                </c:pt>
              </c:numCache>
            </c:numRef>
          </c:val>
        </c:ser>
        <c:axId val="54572928"/>
        <c:axId val="54574464"/>
      </c:barChart>
      <c:catAx>
        <c:axId val="54572928"/>
        <c:scaling>
          <c:orientation val="minMax"/>
        </c:scaling>
        <c:axPos val="b"/>
        <c:tickLblPos val="nextTo"/>
        <c:crossAx val="54574464"/>
        <c:crosses val="autoZero"/>
        <c:auto val="1"/>
        <c:lblAlgn val="ctr"/>
        <c:lblOffset val="100"/>
      </c:catAx>
      <c:valAx>
        <c:axId val="54574464"/>
        <c:scaling>
          <c:orientation val="minMax"/>
        </c:scaling>
        <c:axPos val="l"/>
        <c:majorGridlines/>
        <c:numFmt formatCode="#,##0" sourceLinked="1"/>
        <c:tickLblPos val="nextTo"/>
        <c:crossAx val="54572928"/>
        <c:crosses val="autoZero"/>
        <c:crossBetween val="between"/>
      </c:valAx>
    </c:plotArea>
    <c:plotVisOnly val="1"/>
  </c:chart>
  <c:txPr>
    <a:bodyPr/>
    <a:lstStyle/>
    <a:p>
      <a:pPr>
        <a:defRPr sz="1100"/>
      </a:pPr>
      <a:endParaRPr lang="es-MX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style val="5"/>
  <c:chart>
    <c:title>
      <c:layout/>
      <c:txPr>
        <a:bodyPr/>
        <a:lstStyle/>
        <a:p>
          <a:pPr>
            <a:defRPr sz="1600"/>
          </a:pPr>
          <a:endParaRPr lang="es-MX"/>
        </a:p>
      </c:txPr>
    </c:title>
    <c:plotArea>
      <c:layout/>
      <c:barChart>
        <c:barDir val="col"/>
        <c:grouping val="clustered"/>
        <c:ser>
          <c:idx val="0"/>
          <c:order val="0"/>
          <c:tx>
            <c:v>Tonelaje Municipio</c:v>
          </c:tx>
          <c:spPr>
            <a:solidFill>
              <a:srgbClr val="00CC00"/>
            </a:solidFill>
          </c:spPr>
          <c:dLbls>
            <c:showVal val="1"/>
          </c:dLbls>
          <c:cat>
            <c:strRef>
              <c:f>Hoja1!$B$38:$B$39</c:f>
              <c:strCache>
                <c:ptCount val="2"/>
                <c:pt idx="0">
                  <c:v>Febrero</c:v>
                </c:pt>
                <c:pt idx="1">
                  <c:v>Marzo</c:v>
                </c:pt>
              </c:strCache>
            </c:strRef>
          </c:cat>
          <c:val>
            <c:numRef>
              <c:f>Hoja1!$C$38:$C$39</c:f>
              <c:numCache>
                <c:formatCode>General</c:formatCode>
                <c:ptCount val="2"/>
                <c:pt idx="0">
                  <c:v>363</c:v>
                </c:pt>
                <c:pt idx="1">
                  <c:v>374</c:v>
                </c:pt>
              </c:numCache>
            </c:numRef>
          </c:val>
        </c:ser>
        <c:axId val="55450624"/>
        <c:axId val="55464704"/>
      </c:barChart>
      <c:catAx>
        <c:axId val="55450624"/>
        <c:scaling>
          <c:orientation val="minMax"/>
        </c:scaling>
        <c:axPos val="b"/>
        <c:tickLblPos val="nextTo"/>
        <c:crossAx val="55464704"/>
        <c:crosses val="autoZero"/>
        <c:auto val="1"/>
        <c:lblAlgn val="ctr"/>
        <c:lblOffset val="100"/>
      </c:catAx>
      <c:valAx>
        <c:axId val="55464704"/>
        <c:scaling>
          <c:orientation val="minMax"/>
        </c:scaling>
        <c:axPos val="l"/>
        <c:majorGridlines/>
        <c:numFmt formatCode="General" sourceLinked="1"/>
        <c:tickLblPos val="nextTo"/>
        <c:crossAx val="55450624"/>
        <c:crosses val="autoZero"/>
        <c:crossBetween val="between"/>
      </c:valAx>
    </c:plotArea>
    <c:plotVisOnly val="1"/>
  </c:chart>
  <c:txPr>
    <a:bodyPr/>
    <a:lstStyle/>
    <a:p>
      <a:pPr>
        <a:defRPr sz="1100"/>
      </a:pPr>
      <a:endParaRPr lang="es-MX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style val="5"/>
  <c:chart>
    <c:plotArea>
      <c:layout/>
      <c:barChart>
        <c:barDir val="col"/>
        <c:grouping val="clustered"/>
        <c:ser>
          <c:idx val="0"/>
          <c:order val="0"/>
          <c:tx>
            <c:strRef>
              <c:f>Hoja1!$C$50</c:f>
              <c:strCache>
                <c:ptCount val="1"/>
                <c:pt idx="0">
                  <c:v>Feb</c:v>
                </c:pt>
              </c:strCache>
            </c:strRef>
          </c:tx>
          <c:spPr>
            <a:solidFill>
              <a:srgbClr val="92D050"/>
            </a:solidFill>
          </c:spPr>
          <c:dLbls>
            <c:showVal val="1"/>
          </c:dLbls>
          <c:cat>
            <c:strRef>
              <c:f>Hoja1!$B$51:$B$54</c:f>
              <c:strCache>
                <c:ptCount val="4"/>
                <c:pt idx="0">
                  <c:v>Plazas</c:v>
                </c:pt>
                <c:pt idx="1">
                  <c:v>Entradas Y Camellones</c:v>
                </c:pt>
                <c:pt idx="2">
                  <c:v>Ave.Principlaes</c:v>
                </c:pt>
                <c:pt idx="3">
                  <c:v>Areas Verdes</c:v>
                </c:pt>
              </c:strCache>
            </c:strRef>
          </c:cat>
          <c:val>
            <c:numRef>
              <c:f>Hoja1!$C$51:$C$54</c:f>
              <c:numCache>
                <c:formatCode>General</c:formatCode>
                <c:ptCount val="4"/>
                <c:pt idx="0">
                  <c:v>24</c:v>
                </c:pt>
                <c:pt idx="1">
                  <c:v>11</c:v>
                </c:pt>
                <c:pt idx="2">
                  <c:v>8</c:v>
                </c:pt>
                <c:pt idx="3">
                  <c:v>10</c:v>
                </c:pt>
              </c:numCache>
            </c:numRef>
          </c:val>
        </c:ser>
        <c:ser>
          <c:idx val="1"/>
          <c:order val="1"/>
          <c:tx>
            <c:strRef>
              <c:f>Hoja1!$D$50</c:f>
              <c:strCache>
                <c:ptCount val="1"/>
                <c:pt idx="0">
                  <c:v>Mzo</c:v>
                </c:pt>
              </c:strCache>
            </c:strRef>
          </c:tx>
          <c:spPr>
            <a:solidFill>
              <a:srgbClr val="00CC00"/>
            </a:solidFill>
          </c:spPr>
          <c:dLbls>
            <c:showVal val="1"/>
          </c:dLbls>
          <c:cat>
            <c:strRef>
              <c:f>Hoja1!$B$51:$B$54</c:f>
              <c:strCache>
                <c:ptCount val="4"/>
                <c:pt idx="0">
                  <c:v>Plazas</c:v>
                </c:pt>
                <c:pt idx="1">
                  <c:v>Entradas Y Camellones</c:v>
                </c:pt>
                <c:pt idx="2">
                  <c:v>Ave.Principlaes</c:v>
                </c:pt>
                <c:pt idx="3">
                  <c:v>Areas Verdes</c:v>
                </c:pt>
              </c:strCache>
            </c:strRef>
          </c:cat>
          <c:val>
            <c:numRef>
              <c:f>Hoja1!$D$51:$D$54</c:f>
              <c:numCache>
                <c:formatCode>General</c:formatCode>
                <c:ptCount val="4"/>
                <c:pt idx="0">
                  <c:v>28</c:v>
                </c:pt>
                <c:pt idx="1">
                  <c:v>10</c:v>
                </c:pt>
                <c:pt idx="2">
                  <c:v>8</c:v>
                </c:pt>
                <c:pt idx="3">
                  <c:v>14</c:v>
                </c:pt>
              </c:numCache>
            </c:numRef>
          </c:val>
        </c:ser>
        <c:axId val="55581696"/>
        <c:axId val="55595776"/>
      </c:barChart>
      <c:catAx>
        <c:axId val="55581696"/>
        <c:scaling>
          <c:orientation val="minMax"/>
        </c:scaling>
        <c:axPos val="b"/>
        <c:tickLblPos val="nextTo"/>
        <c:crossAx val="55595776"/>
        <c:crosses val="autoZero"/>
        <c:auto val="1"/>
        <c:lblAlgn val="ctr"/>
        <c:lblOffset val="100"/>
      </c:catAx>
      <c:valAx>
        <c:axId val="55595776"/>
        <c:scaling>
          <c:orientation val="minMax"/>
        </c:scaling>
        <c:axPos val="l"/>
        <c:majorGridlines/>
        <c:numFmt formatCode="General" sourceLinked="1"/>
        <c:tickLblPos val="nextTo"/>
        <c:crossAx val="5558169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s-MX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Supervisión SETASA Marzo 2015</c:v>
                </c:pt>
              </c:strCache>
            </c:strRef>
          </c:tx>
          <c:dLbls>
            <c:dLbl>
              <c:idx val="3"/>
              <c:layout>
                <c:manualLayout>
                  <c:x val="1.1213367385346644E-2"/>
                  <c:y val="-3.0224591066808703E-2"/>
                </c:manualLayout>
              </c:layout>
              <c:showVal val="1"/>
            </c:dLbl>
            <c:dLbl>
              <c:idx val="4"/>
              <c:layout>
                <c:manualLayout>
                  <c:x val="3.59881123840868E-2"/>
                  <c:y val="-5.2308070866141903E-3"/>
                </c:manualLayout>
              </c:layout>
              <c:showVal val="1"/>
            </c:dLbl>
            <c:spPr>
              <a:noFill/>
            </c:spPr>
            <c:showVal val="1"/>
            <c:showLeaderLines val="1"/>
          </c:dLbls>
          <c:cat>
            <c:strRef>
              <c:f>Hoja1!$A$2:$A$6</c:f>
              <c:strCache>
                <c:ptCount val="5"/>
                <c:pt idx="0">
                  <c:v>Excelente</c:v>
                </c:pt>
                <c:pt idx="1">
                  <c:v>Bueno</c:v>
                </c:pt>
                <c:pt idx="2">
                  <c:v>Regular </c:v>
                </c:pt>
                <c:pt idx="3">
                  <c:v>Malo</c:v>
                </c:pt>
                <c:pt idx="4">
                  <c:v>Pésimo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44</c:v>
                </c:pt>
                <c:pt idx="1">
                  <c:v>268</c:v>
                </c:pt>
                <c:pt idx="2">
                  <c:v>58</c:v>
                </c:pt>
                <c:pt idx="3">
                  <c:v>12</c:v>
                </c:pt>
                <c:pt idx="4">
                  <c:v>3</c:v>
                </c:pt>
              </c:numCache>
            </c:numRef>
          </c:val>
        </c:ser>
        <c:firstSliceAng val="0"/>
      </c:pieChart>
    </c:plotArea>
    <c:legend>
      <c:legendPos val="r"/>
      <c:layout/>
      <c:spPr>
        <a:noFill/>
      </c:spPr>
    </c:legend>
    <c:plotVisOnly val="1"/>
  </c:chart>
  <c:txPr>
    <a:bodyPr/>
    <a:lstStyle/>
    <a:p>
      <a:pPr>
        <a:defRPr sz="1800"/>
      </a:pPr>
      <a:endParaRPr lang="es-MX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title>
      <c:tx>
        <c:rich>
          <a:bodyPr/>
          <a:lstStyle/>
          <a:p>
            <a:pPr>
              <a:defRPr sz="1600" i="1"/>
            </a:pPr>
            <a:r>
              <a:rPr lang="en-US" sz="1600" i="1" dirty="0" err="1" smtClean="0"/>
              <a:t>Hectáreas</a:t>
            </a:r>
            <a:r>
              <a:rPr lang="en-US" sz="1600" i="1" baseline="0" dirty="0" smtClean="0"/>
              <a:t> </a:t>
            </a:r>
            <a:r>
              <a:rPr lang="en-US" sz="1600" i="1" baseline="0" dirty="0" err="1" smtClean="0"/>
              <a:t>Deshierbadas</a:t>
            </a:r>
            <a:endParaRPr lang="en-US" sz="1600" i="1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Deshierbe</c:v>
                </c:pt>
              </c:strCache>
            </c:strRef>
          </c:tx>
          <c:spPr>
            <a:solidFill>
              <a:srgbClr val="00FF00"/>
            </a:solidFill>
          </c:spPr>
          <c:dLbls>
            <c:txPr>
              <a:bodyPr/>
              <a:lstStyle/>
              <a:p>
                <a:pPr>
                  <a:defRPr sz="1600" i="1"/>
                </a:pPr>
                <a:endParaRPr lang="es-MX"/>
              </a:p>
            </c:txPr>
            <c:dLblPos val="inEnd"/>
            <c:showVal val="1"/>
          </c:dLbls>
          <c:cat>
            <c:strRef>
              <c:f>Hoja1!$A$2:$A$4</c:f>
              <c:strCache>
                <c:ptCount val="3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60</c:v>
                </c:pt>
                <c:pt idx="1">
                  <c:v>43</c:v>
                </c:pt>
                <c:pt idx="2">
                  <c:v>67</c:v>
                </c:pt>
              </c:numCache>
            </c:numRef>
          </c:val>
        </c:ser>
        <c:dLbls>
          <c:showVal val="1"/>
        </c:dLbls>
        <c:axId val="65742336"/>
        <c:axId val="65743872"/>
      </c:barChart>
      <c:catAx>
        <c:axId val="65742336"/>
        <c:scaling>
          <c:orientation val="minMax"/>
        </c:scaling>
        <c:axPos val="b"/>
        <c:tickLblPos val="nextTo"/>
        <c:txPr>
          <a:bodyPr/>
          <a:lstStyle/>
          <a:p>
            <a:pPr>
              <a:defRPr i="1"/>
            </a:pPr>
            <a:endParaRPr lang="es-MX"/>
          </a:p>
        </c:txPr>
        <c:crossAx val="65743872"/>
        <c:crosses val="autoZero"/>
        <c:auto val="1"/>
        <c:lblAlgn val="ctr"/>
        <c:lblOffset val="100"/>
      </c:catAx>
      <c:valAx>
        <c:axId val="65743872"/>
        <c:scaling>
          <c:orientation val="minMax"/>
          <c:max val="80"/>
          <c:min val="0"/>
        </c:scaling>
        <c:axPos val="l"/>
        <c:majorGridlines/>
        <c:numFmt formatCode="General" sourceLinked="1"/>
        <c:tickLblPos val="low"/>
        <c:txPr>
          <a:bodyPr/>
          <a:lstStyle/>
          <a:p>
            <a:pPr>
              <a:defRPr sz="1600"/>
            </a:pPr>
            <a:endParaRPr lang="es-MX"/>
          </a:p>
        </c:txPr>
        <c:crossAx val="65742336"/>
        <c:crosses val="autoZero"/>
        <c:crossBetween val="between"/>
        <c:majorUnit val="20"/>
        <c:minorUnit val="4"/>
      </c:valAx>
    </c:plotArea>
    <c:plotVisOnly val="1"/>
  </c:chart>
  <c:txPr>
    <a:bodyPr/>
    <a:lstStyle/>
    <a:p>
      <a:pPr>
        <a:defRPr sz="1800"/>
      </a:pPr>
      <a:endParaRPr lang="es-MX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title>
      <c:tx>
        <c:rich>
          <a:bodyPr/>
          <a:lstStyle/>
          <a:p>
            <a:pPr>
              <a:defRPr sz="1600" i="1"/>
            </a:pPr>
            <a:r>
              <a:rPr lang="en-US" sz="1600" i="1" dirty="0" err="1" smtClean="0"/>
              <a:t>Áreas</a:t>
            </a:r>
            <a:r>
              <a:rPr lang="en-US" sz="1600" i="1" baseline="0" dirty="0" smtClean="0"/>
              <a:t> </a:t>
            </a:r>
            <a:r>
              <a:rPr lang="en-US" sz="1600" i="1" baseline="0" dirty="0" err="1" smtClean="0"/>
              <a:t>Atendidas</a:t>
            </a:r>
            <a:endParaRPr lang="en-US" sz="1600" i="1" dirty="0"/>
          </a:p>
        </c:rich>
      </c:tx>
      <c:layout/>
    </c:title>
    <c:plotArea>
      <c:layout/>
      <c:barChart>
        <c:barDir val="col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Deshierbe</c:v>
                </c:pt>
              </c:strCache>
            </c:strRef>
          </c:tx>
          <c:spPr>
            <a:solidFill>
              <a:srgbClr val="00FF00"/>
            </a:solidFill>
          </c:spPr>
          <c:dLbls>
            <c:txPr>
              <a:bodyPr/>
              <a:lstStyle/>
              <a:p>
                <a:pPr>
                  <a:defRPr sz="1600" i="1"/>
                </a:pPr>
                <a:endParaRPr lang="es-MX"/>
              </a:p>
            </c:txPr>
            <c:dLblPos val="inEnd"/>
            <c:showVal val="1"/>
          </c:dLbls>
          <c:cat>
            <c:strRef>
              <c:f>Hoja1!$A$2:$A$4</c:f>
              <c:strCache>
                <c:ptCount val="3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163</c:v>
                </c:pt>
                <c:pt idx="1">
                  <c:v>219</c:v>
                </c:pt>
                <c:pt idx="2">
                  <c:v>136</c:v>
                </c:pt>
              </c:numCache>
            </c:numRef>
          </c:val>
        </c:ser>
        <c:dLbls>
          <c:showVal val="1"/>
        </c:dLbls>
        <c:overlap val="100"/>
        <c:axId val="66759296"/>
        <c:axId val="66761088"/>
      </c:barChart>
      <c:catAx>
        <c:axId val="66759296"/>
        <c:scaling>
          <c:orientation val="minMax"/>
        </c:scaling>
        <c:axPos val="b"/>
        <c:tickLblPos val="nextTo"/>
        <c:txPr>
          <a:bodyPr/>
          <a:lstStyle/>
          <a:p>
            <a:pPr>
              <a:defRPr i="1"/>
            </a:pPr>
            <a:endParaRPr lang="es-MX"/>
          </a:p>
        </c:txPr>
        <c:crossAx val="66761088"/>
        <c:crosses val="autoZero"/>
        <c:auto val="1"/>
        <c:lblAlgn val="ctr"/>
        <c:lblOffset val="100"/>
      </c:catAx>
      <c:valAx>
        <c:axId val="66761088"/>
        <c:scaling>
          <c:orientation val="minMax"/>
          <c:max val="25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s-MX"/>
          </a:p>
        </c:txPr>
        <c:crossAx val="66759296"/>
        <c:crosses val="autoZero"/>
        <c:crossBetween val="between"/>
        <c:majorUnit val="50"/>
        <c:minorUnit val="10"/>
      </c:valAx>
    </c:plotArea>
    <c:plotVisOnly val="1"/>
  </c:chart>
  <c:txPr>
    <a:bodyPr/>
    <a:lstStyle/>
    <a:p>
      <a:pPr>
        <a:defRPr sz="1800"/>
      </a:pPr>
      <a:endParaRPr lang="es-MX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title>
      <c:tx>
        <c:rich>
          <a:bodyPr/>
          <a:lstStyle/>
          <a:p>
            <a:pPr>
              <a:defRPr sz="1800" i="1"/>
            </a:pPr>
            <a:r>
              <a:rPr lang="en-US" sz="1800" i="1" dirty="0" err="1" smtClean="0"/>
              <a:t>Colonias</a:t>
            </a:r>
            <a:r>
              <a:rPr lang="en-US" sz="1800" i="1" baseline="0" dirty="0" smtClean="0"/>
              <a:t> </a:t>
            </a:r>
            <a:r>
              <a:rPr lang="en-US" sz="1800" i="1" baseline="0" dirty="0" err="1" smtClean="0"/>
              <a:t>Atendidas</a:t>
            </a:r>
            <a:endParaRPr lang="en-US" sz="1800" i="1" dirty="0"/>
          </a:p>
        </c:rich>
      </c:tx>
      <c:layout/>
    </c:title>
    <c:plotArea>
      <c:layout/>
      <c:barChart>
        <c:barDir val="col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FF00"/>
            </a:solidFill>
          </c:spPr>
          <c:dLbls>
            <c:spPr>
              <a:solidFill>
                <a:srgbClr val="00FF00"/>
              </a:solidFill>
            </c:spPr>
            <c:dLblPos val="inEnd"/>
            <c:showVal val="1"/>
          </c:dLbls>
          <c:cat>
            <c:strRef>
              <c:f>Hoja1!$A$2:$A$4</c:f>
              <c:strCache>
                <c:ptCount val="3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40</c:v>
                </c:pt>
                <c:pt idx="1">
                  <c:v>24</c:v>
                </c:pt>
                <c:pt idx="2">
                  <c:v>26</c:v>
                </c:pt>
              </c:numCache>
            </c:numRef>
          </c:val>
        </c:ser>
        <c:dLbls>
          <c:showVal val="1"/>
        </c:dLbls>
        <c:overlap val="100"/>
        <c:axId val="65626112"/>
        <c:axId val="65627648"/>
      </c:barChart>
      <c:catAx>
        <c:axId val="65626112"/>
        <c:scaling>
          <c:orientation val="minMax"/>
        </c:scaling>
        <c:axPos val="b"/>
        <c:tickLblPos val="nextTo"/>
        <c:crossAx val="65627648"/>
        <c:crosses val="autoZero"/>
        <c:auto val="1"/>
        <c:lblAlgn val="ctr"/>
        <c:lblOffset val="100"/>
      </c:catAx>
      <c:valAx>
        <c:axId val="65627648"/>
        <c:scaling>
          <c:orientation val="minMax"/>
          <c:max val="5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s-MX"/>
          </a:p>
        </c:txPr>
        <c:crossAx val="65626112"/>
        <c:crosses val="autoZero"/>
        <c:crossBetween val="between"/>
        <c:majorUnit val="10"/>
        <c:minorUnit val="2"/>
      </c:valAx>
    </c:plotArea>
    <c:plotVisOnly val="1"/>
  </c:chart>
  <c:txPr>
    <a:bodyPr/>
    <a:lstStyle/>
    <a:p>
      <a:pPr>
        <a:defRPr sz="1800"/>
      </a:pPr>
      <a:endParaRPr lang="es-MX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9B75D-EDB6-44A8-95DB-1B4F078E86C0}" type="datetimeFigureOut">
              <a:rPr lang="es-ES" smtClean="0"/>
              <a:pPr/>
              <a:t>17/04/2015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F23A6-7B18-45D7-917B-2899565A12E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22BDA-B4C8-404A-AEA2-D39D74228963}" type="slidenum">
              <a:rPr lang="es-MX" smtClean="0"/>
              <a:pPr/>
              <a:t>1</a:t>
            </a:fld>
            <a:endParaRPr lang="es-MX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37BA5-09CF-489C-A100-BAC28939BE61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37BA5-09CF-489C-A100-BAC28939BE61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5A5DA-6A23-472F-A7B2-41B541F73688}" type="slidenum">
              <a:rPr lang="es-MX" smtClean="0"/>
              <a:pPr/>
              <a:t>11</a:t>
            </a:fld>
            <a:endParaRPr lang="es-MX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F23A6-7B18-45D7-917B-2899565A12E2}" type="slidenum">
              <a:rPr lang="es-ES" smtClean="0"/>
              <a:pPr/>
              <a:t>12</a:t>
            </a:fld>
            <a:endParaRPr lang="es-E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65224-C674-4E09-B75A-9C92852E7505}" type="datetimeFigureOut">
              <a:rPr lang="es-ES" smtClean="0"/>
              <a:pPr/>
              <a:t>17/04/2015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0DD0-64A7-4AA5-8BBD-4D542F281B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65224-C674-4E09-B75A-9C92852E7505}" type="datetimeFigureOut">
              <a:rPr lang="es-ES" smtClean="0"/>
              <a:pPr/>
              <a:t>17/04/2015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0DD0-64A7-4AA5-8BBD-4D542F281B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65224-C674-4E09-B75A-9C92852E7505}" type="datetimeFigureOut">
              <a:rPr lang="es-ES" smtClean="0"/>
              <a:pPr/>
              <a:t>17/04/2015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0DD0-64A7-4AA5-8BBD-4D542F281B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05180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05180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65224-C674-4E09-B75A-9C92852E7505}" type="datetimeFigureOut">
              <a:rPr lang="es-ES" smtClean="0"/>
              <a:pPr/>
              <a:t>17/04/2015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0DD0-64A7-4AA5-8BBD-4D542F281B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65224-C674-4E09-B75A-9C92852E7505}" type="datetimeFigureOut">
              <a:rPr lang="es-ES" smtClean="0"/>
              <a:pPr/>
              <a:t>17/04/2015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0DD0-64A7-4AA5-8BBD-4D542F281B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65224-C674-4E09-B75A-9C92852E7505}" type="datetimeFigureOut">
              <a:rPr lang="es-ES" smtClean="0"/>
              <a:pPr/>
              <a:t>17/04/2015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0DD0-64A7-4AA5-8BBD-4D542F281B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65224-C674-4E09-B75A-9C92852E7505}" type="datetimeFigureOut">
              <a:rPr lang="es-ES" smtClean="0"/>
              <a:pPr/>
              <a:t>17/04/2015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0DD0-64A7-4AA5-8BBD-4D542F281B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65224-C674-4E09-B75A-9C92852E7505}" type="datetimeFigureOut">
              <a:rPr lang="es-ES" smtClean="0"/>
              <a:pPr/>
              <a:t>17/04/2015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0DD0-64A7-4AA5-8BBD-4D542F281B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65224-C674-4E09-B75A-9C92852E7505}" type="datetimeFigureOut">
              <a:rPr lang="es-ES" smtClean="0"/>
              <a:pPr/>
              <a:t>17/04/2015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0DD0-64A7-4AA5-8BBD-4D542F281B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65224-C674-4E09-B75A-9C92852E7505}" type="datetimeFigureOut">
              <a:rPr lang="es-ES" smtClean="0"/>
              <a:pPr/>
              <a:t>17/04/2015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0DD0-64A7-4AA5-8BBD-4D542F281B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65224-C674-4E09-B75A-9C92852E7505}" type="datetimeFigureOut">
              <a:rPr lang="es-ES" smtClean="0"/>
              <a:pPr/>
              <a:t>17/04/2015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0DD0-64A7-4AA5-8BBD-4D542F281B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65224-C674-4E09-B75A-9C92852E7505}" type="datetimeFigureOut">
              <a:rPr lang="es-ES" smtClean="0"/>
              <a:pPr/>
              <a:t>17/04/2015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20DD0-64A7-4AA5-8BBD-4D542F281B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68640" y="282339"/>
            <a:ext cx="7861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 Mensual, Marzo 2015</a:t>
            </a:r>
          </a:p>
        </p:txBody>
      </p:sp>
      <p:pic>
        <p:nvPicPr>
          <p:cNvPr id="1026" name="Picture 2" descr="C:\Users\García\Documents\Logo y Video\Logo Secretarí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5355" y="1415322"/>
            <a:ext cx="5348933" cy="3525846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 rot="16200000">
            <a:off x="-1532648" y="3369248"/>
            <a:ext cx="4235573" cy="49244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square">
            <a:spAutoFit/>
          </a:bodyPr>
          <a:lstStyle/>
          <a:p>
            <a:pPr algn="ctr"/>
            <a:r>
              <a:rPr lang="es-MX" sz="1300" b="1" i="1" dirty="0" smtClean="0"/>
              <a:t>Información  pública, ajena  a  cualquier  partido  político. Queda prohibido su uso para fines distintos. </a:t>
            </a:r>
            <a:endParaRPr lang="es-MX" sz="1300" dirty="0"/>
          </a:p>
        </p:txBody>
      </p:sp>
      <p:sp>
        <p:nvSpPr>
          <p:cNvPr id="8" name="CuadroTexto 3"/>
          <p:cNvSpPr txBox="1"/>
          <p:nvPr/>
        </p:nvSpPr>
        <p:spPr>
          <a:xfrm>
            <a:off x="1979712" y="5085184"/>
            <a:ext cx="49263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Administración 2012-2015</a:t>
            </a:r>
          </a:p>
          <a:p>
            <a:pPr algn="ctr"/>
            <a:r>
              <a:rPr lang="en-US" sz="3000" b="1" i="1" dirty="0" smtClean="0">
                <a:latin typeface="Brush Script MT" pitchFamily="66" charset="0"/>
                <a:cs typeface="Arial" panose="020B0604020202020204" pitchFamily="34" charset="0"/>
              </a:rPr>
              <a:t>Distintivo de Progreso!</a:t>
            </a:r>
            <a:endParaRPr lang="es-ES" sz="3000" b="1" i="1" dirty="0">
              <a:latin typeface="Brush Script MT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5044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216024" y="1436391"/>
          <a:ext cx="7812360" cy="458489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04120"/>
                <a:gridCol w="2604120"/>
                <a:gridCol w="2604120"/>
              </a:tblGrid>
              <a:tr h="324549">
                <a:tc>
                  <a:txBody>
                    <a:bodyPr/>
                    <a:lstStyle/>
                    <a:p>
                      <a:r>
                        <a:rPr lang="es-MX" dirty="0" smtClean="0"/>
                        <a:t>Colonia</a:t>
                      </a:r>
                      <a:endParaRPr lang="es-MX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Juegos </a:t>
                      </a:r>
                      <a:endParaRPr lang="es-MX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Beneficios Aproximados</a:t>
                      </a:r>
                      <a:endParaRPr lang="es-MX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</a:tr>
              <a:tr h="324549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 </a:t>
                      </a:r>
                      <a:r>
                        <a:rPr lang="es-MX" sz="1400" dirty="0" err="1" smtClean="0"/>
                        <a:t>AproxJardines</a:t>
                      </a:r>
                      <a:r>
                        <a:rPr lang="es-MX" sz="1400" baseline="0" dirty="0" smtClean="0"/>
                        <a:t> de Villa Juárez</a:t>
                      </a:r>
                      <a:endParaRPr lang="es-MX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1 columpio </a:t>
                      </a:r>
                      <a:endParaRPr lang="es-MX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250</a:t>
                      </a:r>
                      <a:r>
                        <a:rPr lang="es-MX" sz="1400" baseline="0" dirty="0" smtClean="0"/>
                        <a:t> familias</a:t>
                      </a:r>
                      <a:endParaRPr lang="es-MX" sz="1400" b="1" i="1" dirty="0"/>
                    </a:p>
                  </a:txBody>
                  <a:tcPr/>
                </a:tc>
              </a:tr>
              <a:tr h="324549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Plaza</a:t>
                      </a:r>
                      <a:r>
                        <a:rPr lang="es-MX" sz="1400" baseline="0" dirty="0" smtClean="0"/>
                        <a:t> Salvador Chávez</a:t>
                      </a:r>
                      <a:endParaRPr lang="es-MX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1</a:t>
                      </a:r>
                      <a:r>
                        <a:rPr lang="es-MX" sz="1400" baseline="0" dirty="0" smtClean="0"/>
                        <a:t> columpio</a:t>
                      </a:r>
                      <a:endParaRPr lang="es-MX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200 familias</a:t>
                      </a:r>
                      <a:endParaRPr lang="es-MX" sz="1400" b="1" i="1" dirty="0"/>
                    </a:p>
                  </a:txBody>
                  <a:tcPr/>
                </a:tc>
              </a:tr>
              <a:tr h="324549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Valle Real</a:t>
                      </a:r>
                      <a:endParaRPr lang="es-MX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1 columpio</a:t>
                      </a:r>
                      <a:endParaRPr lang="es-MX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250</a:t>
                      </a:r>
                      <a:r>
                        <a:rPr lang="es-MX" sz="1400" baseline="0" dirty="0" smtClean="0"/>
                        <a:t> familias</a:t>
                      </a:r>
                      <a:endParaRPr lang="es-MX" sz="1400" b="1" i="1" dirty="0"/>
                    </a:p>
                  </a:txBody>
                  <a:tcPr/>
                </a:tc>
              </a:tr>
              <a:tr h="324549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San</a:t>
                      </a:r>
                      <a:r>
                        <a:rPr lang="es-MX" sz="1400" baseline="0" dirty="0" smtClean="0"/>
                        <a:t> Antonio</a:t>
                      </a:r>
                      <a:endParaRPr lang="es-MX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1 Rueda</a:t>
                      </a:r>
                      <a:r>
                        <a:rPr lang="es-MX" sz="1400" baseline="0" dirty="0" smtClean="0"/>
                        <a:t> giratoria</a:t>
                      </a:r>
                      <a:endParaRPr lang="es-MX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300 familias</a:t>
                      </a:r>
                      <a:endParaRPr lang="es-MX" sz="1400" b="1" i="1" dirty="0"/>
                    </a:p>
                  </a:txBody>
                  <a:tcPr/>
                </a:tc>
              </a:tr>
              <a:tr h="324549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Villas de San Francisco</a:t>
                      </a:r>
                      <a:endParaRPr lang="es-MX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1 juego de porterías</a:t>
                      </a:r>
                      <a:endParaRPr lang="es-MX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250</a:t>
                      </a:r>
                      <a:r>
                        <a:rPr lang="es-MX" sz="1400" baseline="0" dirty="0" smtClean="0"/>
                        <a:t> familias</a:t>
                      </a:r>
                      <a:endParaRPr lang="es-MX" sz="1400" b="1" i="1" dirty="0"/>
                    </a:p>
                  </a:txBody>
                  <a:tcPr/>
                </a:tc>
              </a:tr>
              <a:tr h="324549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Los</a:t>
                      </a:r>
                      <a:r>
                        <a:rPr lang="es-MX" sz="1400" baseline="0" dirty="0" smtClean="0"/>
                        <a:t> Rehiletes</a:t>
                      </a:r>
                      <a:endParaRPr lang="es-MX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2 juego de porterías</a:t>
                      </a:r>
                      <a:endParaRPr lang="es-MX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200</a:t>
                      </a:r>
                      <a:r>
                        <a:rPr lang="es-MX" sz="1400" baseline="0" dirty="0" smtClean="0"/>
                        <a:t> familias</a:t>
                      </a:r>
                      <a:endParaRPr lang="es-MX" sz="1400" b="1" i="1" dirty="0"/>
                    </a:p>
                  </a:txBody>
                  <a:tcPr/>
                </a:tc>
              </a:tr>
              <a:tr h="324549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Villas</a:t>
                      </a:r>
                      <a:r>
                        <a:rPr lang="es-MX" sz="1400" baseline="0" dirty="0" smtClean="0"/>
                        <a:t> de la Hacienda</a:t>
                      </a:r>
                      <a:endParaRPr lang="es-MX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1 columpio</a:t>
                      </a:r>
                      <a:endParaRPr lang="es-MX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250 familias</a:t>
                      </a:r>
                      <a:endParaRPr lang="es-MX" sz="1400" b="1" i="1" dirty="0"/>
                    </a:p>
                  </a:txBody>
                  <a:tcPr/>
                </a:tc>
              </a:tr>
              <a:tr h="324549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Plaza</a:t>
                      </a:r>
                      <a:r>
                        <a:rPr lang="es-MX" sz="1400" baseline="0" dirty="0" smtClean="0"/>
                        <a:t> San Miguelito</a:t>
                      </a:r>
                      <a:endParaRPr lang="es-MX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1 columpio</a:t>
                      </a:r>
                      <a:endParaRPr lang="es-MX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250 familias</a:t>
                      </a:r>
                      <a:endParaRPr lang="es-MX" sz="1400" b="1" i="1" dirty="0"/>
                    </a:p>
                  </a:txBody>
                  <a:tcPr/>
                </a:tc>
              </a:tr>
              <a:tr h="324549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Frac. San</a:t>
                      </a:r>
                      <a:r>
                        <a:rPr lang="es-MX" sz="1400" baseline="0" dirty="0" smtClean="0"/>
                        <a:t> Miguelito 1 Sector</a:t>
                      </a:r>
                      <a:endParaRPr lang="es-MX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1 sube y baja</a:t>
                      </a:r>
                      <a:endParaRPr lang="es-MX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200 familias</a:t>
                      </a:r>
                      <a:endParaRPr lang="es-MX" sz="1400" b="1" i="1" dirty="0"/>
                    </a:p>
                  </a:txBody>
                  <a:tcPr/>
                </a:tc>
              </a:tr>
              <a:tr h="324549">
                <a:tc>
                  <a:txBody>
                    <a:bodyPr/>
                    <a:lstStyle/>
                    <a:p>
                      <a:endParaRPr lang="es-MX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b="1" i="1" dirty="0"/>
                    </a:p>
                  </a:txBody>
                  <a:tcPr/>
                </a:tc>
              </a:tr>
              <a:tr h="324549">
                <a:tc>
                  <a:txBody>
                    <a:bodyPr/>
                    <a:lstStyle/>
                    <a:p>
                      <a:endParaRPr lang="es-MX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b="1" i="1" dirty="0"/>
                    </a:p>
                  </a:txBody>
                  <a:tcPr/>
                </a:tc>
              </a:tr>
              <a:tr h="324549">
                <a:tc>
                  <a:txBody>
                    <a:bodyPr/>
                    <a:lstStyle/>
                    <a:p>
                      <a:endParaRPr lang="es-MX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b="1" i="1" dirty="0"/>
                    </a:p>
                  </a:txBody>
                  <a:tcPr/>
                </a:tc>
              </a:tr>
              <a:tr h="324549">
                <a:tc>
                  <a:txBody>
                    <a:bodyPr/>
                    <a:lstStyle/>
                    <a:p>
                      <a:endParaRPr lang="es-MX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b="1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2786050" y="755412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i="1" dirty="0" smtClean="0">
                <a:solidFill>
                  <a:schemeClr val="bg1"/>
                </a:solidFill>
              </a:rPr>
              <a:t>Instalación de juegos infantiles</a:t>
            </a:r>
            <a:endParaRPr lang="es-MX" b="1" i="1" dirty="0">
              <a:solidFill>
                <a:schemeClr val="bg1"/>
              </a:solidFill>
            </a:endParaRPr>
          </a:p>
        </p:txBody>
      </p:sp>
      <p:pic>
        <p:nvPicPr>
          <p:cNvPr id="9" name="8 Imagen" descr="DSCF20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481" y="5072074"/>
            <a:ext cx="1679999" cy="1143008"/>
          </a:xfrm>
          <a:prstGeom prst="rect">
            <a:avLst/>
          </a:prstGeom>
        </p:spPr>
      </p:pic>
      <p:pic>
        <p:nvPicPr>
          <p:cNvPr id="10" name="9 Imagen" descr="DSCF21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5072074"/>
            <a:ext cx="1679999" cy="1117124"/>
          </a:xfrm>
          <a:prstGeom prst="rect">
            <a:avLst/>
          </a:prstGeom>
        </p:spPr>
      </p:pic>
      <p:pic>
        <p:nvPicPr>
          <p:cNvPr id="12" name="11 Imagen" descr="DSCF20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0694" y="5072074"/>
            <a:ext cx="1714480" cy="1143008"/>
          </a:xfrm>
          <a:prstGeom prst="rect">
            <a:avLst/>
          </a:prstGeom>
        </p:spPr>
      </p:pic>
      <p:pic>
        <p:nvPicPr>
          <p:cNvPr id="13" name="12 Imagen" descr="DSCF206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3306" y="5072075"/>
            <a:ext cx="1714512" cy="1143007"/>
          </a:xfrm>
          <a:prstGeom prst="rect">
            <a:avLst/>
          </a:prstGeom>
        </p:spPr>
      </p:pic>
      <p:pic>
        <p:nvPicPr>
          <p:cNvPr id="14" name="13 Imagen" descr="DSCF206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58082" y="5072074"/>
            <a:ext cx="1714480" cy="1071570"/>
          </a:xfrm>
          <a:prstGeom prst="rect">
            <a:avLst/>
          </a:prstGeom>
        </p:spPr>
      </p:pic>
      <p:sp>
        <p:nvSpPr>
          <p:cNvPr id="11" name="CuadroTexto 1"/>
          <p:cNvSpPr txBox="1"/>
          <p:nvPr/>
        </p:nvSpPr>
        <p:spPr>
          <a:xfrm>
            <a:off x="3891" y="153448"/>
            <a:ext cx="90172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Mantenimiento Público</a:t>
            </a:r>
            <a:endParaRPr lang="es-ES" sz="4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3"/>
          <p:cNvSpPr txBox="1"/>
          <p:nvPr/>
        </p:nvSpPr>
        <p:spPr>
          <a:xfrm>
            <a:off x="178038" y="6258560"/>
            <a:ext cx="8677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Administración 2012-2015 Distintivo de Progreso!</a:t>
            </a:r>
            <a:endParaRPr lang="es-ES" sz="28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755576" y="1412776"/>
          <a:ext cx="6948268" cy="457273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37067"/>
                <a:gridCol w="1737067"/>
                <a:gridCol w="1737067"/>
                <a:gridCol w="1737067"/>
              </a:tblGrid>
              <a:tr h="320224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COLONIA</a:t>
                      </a:r>
                      <a:endParaRPr lang="es-MX" sz="12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EVENTO</a:t>
                      </a:r>
                      <a:endParaRPr lang="es-MX" sz="12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TOLDOS </a:t>
                      </a:r>
                      <a:endParaRPr lang="es-MX" sz="12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ESCENARIOS</a:t>
                      </a:r>
                      <a:endParaRPr lang="es-MX" sz="12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</a:tr>
              <a:tr h="453650"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Centro</a:t>
                      </a:r>
                      <a:r>
                        <a:rPr lang="es-MX" sz="1200" baseline="0" dirty="0" smtClean="0"/>
                        <a:t> de Juárez</a:t>
                      </a:r>
                      <a:endParaRPr lang="es-MX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Reclutamiento</a:t>
                      </a:r>
                      <a:r>
                        <a:rPr lang="es-MX" sz="1200" baseline="0" dirty="0" smtClean="0"/>
                        <a:t> masivo de empresas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1</a:t>
                      </a:r>
                      <a:endParaRPr lang="es-MX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-</a:t>
                      </a:r>
                      <a:endParaRPr lang="es-MX" sz="1200" dirty="0"/>
                    </a:p>
                  </a:txBody>
                  <a:tcPr anchor="ctr"/>
                </a:tc>
              </a:tr>
              <a:tr h="453650"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Unidad Deportiva</a:t>
                      </a:r>
                      <a:endParaRPr lang="es-MX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Convivencia</a:t>
                      </a:r>
                      <a:r>
                        <a:rPr lang="es-MX" sz="1200" baseline="0" dirty="0" smtClean="0"/>
                        <a:t> del deporte adaptado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3</a:t>
                      </a:r>
                      <a:endParaRPr lang="es-MX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-</a:t>
                      </a:r>
                      <a:endParaRPr lang="es-MX" sz="1200" dirty="0"/>
                    </a:p>
                  </a:txBody>
                  <a:tcPr anchor="ctr"/>
                </a:tc>
              </a:tr>
              <a:tr h="640448"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Parque</a:t>
                      </a:r>
                      <a:r>
                        <a:rPr lang="es-MX" sz="1200" baseline="0" dirty="0" smtClean="0"/>
                        <a:t> de beisbol liga pequeña</a:t>
                      </a:r>
                      <a:endParaRPr lang="es-MX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200" baseline="0" dirty="0" smtClean="0"/>
                    </a:p>
                    <a:p>
                      <a:pPr algn="ctr"/>
                      <a:r>
                        <a:rPr lang="es-MX" sz="1200" baseline="0" dirty="0" smtClean="0"/>
                        <a:t>-</a:t>
                      </a:r>
                    </a:p>
                    <a:p>
                      <a:pPr algn="ctr"/>
                      <a:r>
                        <a:rPr lang="es-MX" sz="1200" baseline="0" dirty="0" smtClean="0"/>
                        <a:t> 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-</a:t>
                      </a:r>
                      <a:endParaRPr lang="es-MX" sz="1200" dirty="0"/>
                    </a:p>
                  </a:txBody>
                  <a:tcPr anchor="ctr"/>
                </a:tc>
              </a:tr>
              <a:tr h="453650">
                <a:tc>
                  <a:txBody>
                    <a:bodyPr/>
                    <a:lstStyle/>
                    <a:p>
                      <a:r>
                        <a:rPr lang="es-MX" sz="1200" baseline="0" dirty="0" smtClean="0"/>
                        <a:t>Jardín de niños Sor Juana Inés de la Cruz.</a:t>
                      </a:r>
                      <a:endParaRPr lang="es-MX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Asamblea</a:t>
                      </a:r>
                      <a:r>
                        <a:rPr lang="es-MX" sz="1200" baseline="0" dirty="0" smtClean="0"/>
                        <a:t> de marzo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1</a:t>
                      </a:r>
                      <a:endParaRPr lang="es-MX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-</a:t>
                      </a:r>
                      <a:endParaRPr lang="es-MX" sz="1200" dirty="0"/>
                    </a:p>
                  </a:txBody>
                  <a:tcPr anchor="ctr"/>
                </a:tc>
              </a:tr>
              <a:tr h="266853"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Colinas</a:t>
                      </a:r>
                      <a:r>
                        <a:rPr lang="es-MX" sz="1200" baseline="0" dirty="0" smtClean="0"/>
                        <a:t> de San Juan</a:t>
                      </a:r>
                      <a:endParaRPr lang="es-MX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Vacaciones</a:t>
                      </a:r>
                      <a:r>
                        <a:rPr lang="es-MX" sz="1200" baseline="0" dirty="0" smtClean="0"/>
                        <a:t> seguras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1</a:t>
                      </a:r>
                      <a:endParaRPr lang="es-MX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-</a:t>
                      </a:r>
                      <a:endParaRPr lang="es-MX" sz="1200" dirty="0"/>
                    </a:p>
                  </a:txBody>
                  <a:tcPr anchor="ctr"/>
                </a:tc>
              </a:tr>
              <a:tr h="453650"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Teófilo</a:t>
                      </a:r>
                      <a:r>
                        <a:rPr lang="es-MX" sz="1200" baseline="0" dirty="0" smtClean="0"/>
                        <a:t> Salinas y Real San José</a:t>
                      </a:r>
                      <a:endParaRPr lang="es-MX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Vacaciones</a:t>
                      </a:r>
                      <a:r>
                        <a:rPr lang="es-MX" sz="1200" baseline="0" dirty="0" smtClean="0"/>
                        <a:t> seguras</a:t>
                      </a:r>
                      <a:endParaRPr lang="es-MX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1</a:t>
                      </a:r>
                      <a:endParaRPr lang="es-MX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-</a:t>
                      </a:r>
                      <a:endParaRPr lang="es-MX" sz="1200" dirty="0"/>
                    </a:p>
                  </a:txBody>
                  <a:tcPr anchor="ctr"/>
                </a:tc>
              </a:tr>
              <a:tr h="453650"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San</a:t>
                      </a:r>
                      <a:r>
                        <a:rPr lang="es-MX" sz="1200" baseline="0" dirty="0" smtClean="0"/>
                        <a:t> Mateo y Eloy Cavazos</a:t>
                      </a:r>
                      <a:endParaRPr lang="es-MX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baseline="0" dirty="0" smtClean="0"/>
                        <a:t>Vacaciones seguras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1</a:t>
                      </a:r>
                    </a:p>
                    <a:p>
                      <a:pPr algn="ctr"/>
                      <a:endParaRPr lang="es-MX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-</a:t>
                      </a:r>
                      <a:endParaRPr lang="es-MX" sz="1200" dirty="0"/>
                    </a:p>
                  </a:txBody>
                  <a:tcPr anchor="ctr"/>
                </a:tc>
              </a:tr>
              <a:tr h="453650"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Parroquia</a:t>
                      </a:r>
                      <a:r>
                        <a:rPr lang="es-MX" sz="1200" baseline="0" dirty="0" smtClean="0"/>
                        <a:t> nuestra Señora del Rosario</a:t>
                      </a:r>
                      <a:endParaRPr lang="es-MX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La</a:t>
                      </a:r>
                      <a:r>
                        <a:rPr lang="es-MX" sz="1200" baseline="0" dirty="0" smtClean="0"/>
                        <a:t> pasión, muerte y resurrección de Cristo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1</a:t>
                      </a:r>
                      <a:endParaRPr lang="es-MX" sz="1200" dirty="0"/>
                    </a:p>
                  </a:txBody>
                  <a:tcPr anchor="ctr"/>
                </a:tc>
              </a:tr>
              <a:tr h="266853"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Juárez</a:t>
                      </a:r>
                      <a:r>
                        <a:rPr lang="es-MX" sz="1200" baseline="0" dirty="0" smtClean="0"/>
                        <a:t> de Rol</a:t>
                      </a:r>
                      <a:endParaRPr lang="es-MX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-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10</a:t>
                      </a:r>
                      <a:endParaRPr lang="es-MX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2</a:t>
                      </a:r>
                      <a:endParaRPr lang="es-MX" sz="1200" dirty="0"/>
                    </a:p>
                  </a:txBody>
                  <a:tcPr anchor="ctr"/>
                </a:tc>
              </a:tr>
              <a:tr h="320224">
                <a:tc>
                  <a:txBody>
                    <a:bodyPr/>
                    <a:lstStyle/>
                    <a:p>
                      <a:r>
                        <a:rPr lang="es-MX" sz="1200" b="1" dirty="0" smtClean="0"/>
                        <a:t>Total mes</a:t>
                      </a:r>
                      <a:endParaRPr lang="es-MX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-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/>
                        <a:t>21</a:t>
                      </a:r>
                      <a:endParaRPr lang="es-MX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/>
                        <a:t>3</a:t>
                      </a:r>
                      <a:endParaRPr lang="es-MX" sz="1200" b="1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2786050" y="755412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i="1" dirty="0" smtClean="0">
                <a:solidFill>
                  <a:schemeClr val="bg1"/>
                </a:solidFill>
              </a:rPr>
              <a:t>Instalación de toldos</a:t>
            </a:r>
            <a:endParaRPr lang="es-MX" b="1" i="1" dirty="0">
              <a:solidFill>
                <a:schemeClr val="bg1"/>
              </a:solidFill>
            </a:endParaRPr>
          </a:p>
        </p:txBody>
      </p:sp>
      <p:sp>
        <p:nvSpPr>
          <p:cNvPr id="5" name="CuadroTexto 1"/>
          <p:cNvSpPr txBox="1"/>
          <p:nvPr/>
        </p:nvSpPr>
        <p:spPr>
          <a:xfrm>
            <a:off x="3891" y="153448"/>
            <a:ext cx="90172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Mantenimiento Público</a:t>
            </a:r>
            <a:endParaRPr lang="es-ES" sz="4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3"/>
          <p:cNvSpPr txBox="1"/>
          <p:nvPr/>
        </p:nvSpPr>
        <p:spPr>
          <a:xfrm>
            <a:off x="107504" y="6258560"/>
            <a:ext cx="8818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Administración 2012-2015 Distintivo de Confianza!</a:t>
            </a:r>
            <a:endParaRPr lang="es-ES" sz="28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lmacen\Desktop\mtto. feb\Nueva carpeta\20150206-0008.jpe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2006" y="2177622"/>
            <a:ext cx="8100394" cy="3621641"/>
          </a:xfrm>
          <a:prstGeom prst="rect">
            <a:avLst/>
          </a:prstGeom>
          <a:noFill/>
        </p:spPr>
      </p:pic>
      <p:graphicFrame>
        <p:nvGraphicFramePr>
          <p:cNvPr id="13" name="12 Tabla"/>
          <p:cNvGraphicFramePr>
            <a:graphicFrameLocks noGrp="1"/>
          </p:cNvGraphicFramePr>
          <p:nvPr/>
        </p:nvGraphicFramePr>
        <p:xfrm>
          <a:off x="72007" y="1673566"/>
          <a:ext cx="8120915" cy="4165689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285433"/>
                <a:gridCol w="1095904"/>
                <a:gridCol w="1072673"/>
                <a:gridCol w="896372"/>
                <a:gridCol w="814884"/>
                <a:gridCol w="940556"/>
                <a:gridCol w="1015093"/>
              </a:tblGrid>
              <a:tr h="442131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u="none" strike="noStrike" dirty="0"/>
                        <a:t>Acción </a:t>
                      </a:r>
                      <a:r>
                        <a:rPr lang="es-MX" sz="1400" u="none" strike="noStrike" dirty="0" smtClean="0"/>
                        <a:t>Realizada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u="none" strike="noStrike" dirty="0"/>
                        <a:t>Colonia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u="none" strike="noStrike" dirty="0" smtClean="0"/>
                        <a:t>Avance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u="none" strike="noStrike" dirty="0" smtClean="0"/>
                        <a:t>Medida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u="none" strike="noStrike" dirty="0"/>
                        <a:t>Tiempo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u="none" strike="noStrike" dirty="0" smtClean="0"/>
                        <a:t>Beneficio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u="none" strike="noStrike" dirty="0" smtClean="0"/>
                        <a:t>Equipo utilizado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rgbClr val="00FF00"/>
                    </a:solidFill>
                  </a:tcPr>
                </a:tc>
              </a:tr>
              <a:tr h="56845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baseline="0" dirty="0" smtClean="0"/>
                        <a:t>Limpieza de áreas verdes </a:t>
                      </a:r>
                    </a:p>
                    <a:p>
                      <a:pPr algn="ctr" fontAlgn="b"/>
                      <a:r>
                        <a:rPr lang="es-MX" sz="1100" u="none" strike="noStrike" baseline="0" dirty="0" smtClean="0"/>
                        <a:t>(2 aéreas)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 smtClean="0"/>
                        <a:t>Los</a:t>
                      </a:r>
                      <a:r>
                        <a:rPr lang="es-MX" sz="1200" u="none" strike="noStrike" baseline="0" dirty="0" smtClean="0"/>
                        <a:t> Encinos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u="none" strike="noStrike" dirty="0" smtClean="0"/>
                        <a:t>40</a:t>
                      </a:r>
                      <a:r>
                        <a:rPr lang="es-MX" sz="1200" u="none" strike="noStrike" baseline="0" dirty="0" smtClean="0"/>
                        <a:t> %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u="none" strike="noStrike" dirty="0" smtClean="0"/>
                        <a:t>600m²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 smtClean="0"/>
                        <a:t>6</a:t>
                      </a:r>
                      <a:r>
                        <a:rPr lang="es-MX" sz="1200" u="none" strike="noStrike" baseline="0" dirty="0" smtClean="0"/>
                        <a:t> días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 smtClean="0"/>
                        <a:t>300    Familias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 smtClean="0"/>
                        <a:t>2</a:t>
                      </a:r>
                      <a:r>
                        <a:rPr lang="es-MX" sz="1200" u="none" strike="noStrike" baseline="0" dirty="0" smtClean="0"/>
                        <a:t> camiones retro moto- conformadora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4582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baseline="0" dirty="0" smtClean="0"/>
                        <a:t> Habilitación de 2 campos de futbol</a:t>
                      </a:r>
                      <a:endParaRPr lang="es-MX" sz="1400" b="0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 smtClean="0"/>
                        <a:t>Mirador</a:t>
                      </a:r>
                      <a:r>
                        <a:rPr lang="es-MX" sz="1200" u="none" strike="noStrike" baseline="0" dirty="0" smtClean="0"/>
                        <a:t> de la Montaña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u="none" strike="noStrike" dirty="0" smtClean="0"/>
                        <a:t>100%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u="none" strike="noStrike" dirty="0" smtClean="0"/>
                        <a:t>450 m²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 smtClean="0"/>
                        <a:t>2</a:t>
                      </a:r>
                      <a:r>
                        <a:rPr lang="es-MX" sz="1200" u="none" strike="noStrike" baseline="0" dirty="0" smtClean="0"/>
                        <a:t> días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 smtClean="0"/>
                        <a:t>350 Familias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 smtClean="0"/>
                        <a:t>1</a:t>
                      </a:r>
                      <a:r>
                        <a:rPr lang="es-MX" sz="1200" u="none" strike="noStrike" baseline="0" dirty="0" smtClean="0"/>
                        <a:t> reto 1 moto   1 camión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44213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 smtClean="0"/>
                        <a:t>Corte</a:t>
                      </a:r>
                      <a:r>
                        <a:rPr lang="es-MX" sz="1400" u="none" strike="noStrike" baseline="0" dirty="0" smtClean="0"/>
                        <a:t> y limpieza 2 campos de futbol</a:t>
                      </a:r>
                      <a:endParaRPr lang="es-MX" sz="1400" b="1" i="1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baseline="0" dirty="0" smtClean="0"/>
                        <a:t>  Rehiletes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u="none" strike="noStrike" dirty="0" smtClean="0"/>
                        <a:t>100%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u="none" strike="noStrike" dirty="0" smtClean="0"/>
                        <a:t>300m²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 smtClean="0"/>
                        <a:t>2</a:t>
                      </a:r>
                      <a:r>
                        <a:rPr lang="es-MX" sz="1200" u="none" strike="noStrike" baseline="0" dirty="0" smtClean="0"/>
                        <a:t> días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 smtClean="0"/>
                        <a:t>450 familias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baseline="0" dirty="0" smtClean="0"/>
                        <a:t>1 retro 1 moto  1 camión 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77372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 smtClean="0"/>
                        <a:t> </a:t>
                      </a:r>
                    </a:p>
                    <a:p>
                      <a:pPr algn="ctr" fontAlgn="b"/>
                      <a:r>
                        <a:rPr lang="es-MX" sz="1400" u="none" strike="noStrike" dirty="0" smtClean="0"/>
                        <a:t>Compensando baches y tumbando piedra</a:t>
                      </a:r>
                    </a:p>
                    <a:p>
                      <a:pPr algn="ct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 smtClean="0"/>
                        <a:t>Vaquerías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u="none" strike="noStrike" dirty="0" smtClean="0"/>
                        <a:t>90%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u="none" strike="noStrike" dirty="0" smtClean="0"/>
                        <a:t>330m²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 smtClean="0"/>
                        <a:t>2</a:t>
                      </a:r>
                      <a:r>
                        <a:rPr lang="es-MX" sz="1200" u="none" strike="noStrike" baseline="0" dirty="0" smtClean="0"/>
                        <a:t> días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 smtClean="0"/>
                        <a:t>200</a:t>
                      </a:r>
                      <a:r>
                        <a:rPr lang="es-MX" sz="1200" u="none" strike="noStrike" baseline="0" dirty="0" smtClean="0"/>
                        <a:t> familias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 smtClean="0"/>
                        <a:t>Moto- conformadora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56526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 smtClean="0"/>
                        <a:t>Programa de limpieza</a:t>
                      </a:r>
                      <a:endParaRPr lang="es-MX" sz="14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 smtClean="0"/>
                        <a:t>Tiradero la Esperanza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u="none" strike="noStrike" dirty="0" smtClean="0"/>
                        <a:t>100%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u="none" strike="noStrike" dirty="0" smtClean="0"/>
                        <a:t>127.5 ton.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 smtClean="0"/>
                        <a:t>4 días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 smtClean="0"/>
                        <a:t>300 familias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 smtClean="0"/>
                        <a:t>1 retro,</a:t>
                      </a:r>
                      <a:r>
                        <a:rPr lang="es-MX" sz="1200" u="none" strike="noStrike" baseline="0" dirty="0" smtClean="0"/>
                        <a:t> 4 camiones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44213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 smtClean="0"/>
                        <a:t>Desazolve</a:t>
                      </a:r>
                      <a:r>
                        <a:rPr lang="es-MX" sz="1400" u="none" strike="noStrike" baseline="0" dirty="0" smtClean="0"/>
                        <a:t> de arroyo y retiro de escombro</a:t>
                      </a:r>
                      <a:endParaRPr lang="es-MX" sz="14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 smtClean="0"/>
                        <a:t>16 de Septiembre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u="none" strike="noStrike" dirty="0" smtClean="0"/>
                        <a:t>100%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u="none" strike="noStrike" baseline="0" dirty="0" smtClean="0"/>
                        <a:t>650 m²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 smtClean="0"/>
                        <a:t>2</a:t>
                      </a:r>
                      <a:r>
                        <a:rPr lang="es-MX" sz="1200" u="none" strike="noStrike" baseline="0" dirty="0" smtClean="0"/>
                        <a:t> semanas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 smtClean="0"/>
                        <a:t>150 familias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 smtClean="0"/>
                        <a:t>1 retro 3 camiones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43965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 smtClean="0"/>
                        <a:t>Unidad deportiva</a:t>
                      </a:r>
                      <a:endParaRPr lang="es-MX" sz="14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 smtClean="0"/>
                        <a:t>Fomerrey 131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u="none" strike="noStrike" dirty="0" smtClean="0"/>
                        <a:t>100 %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u="none" strike="noStrike" dirty="0" smtClean="0"/>
                        <a:t>450</a:t>
                      </a:r>
                      <a:r>
                        <a:rPr lang="es-MX" sz="1200" u="none" strike="noStrike" baseline="0" dirty="0" smtClean="0"/>
                        <a:t> m²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 smtClean="0"/>
                        <a:t>2</a:t>
                      </a:r>
                      <a:r>
                        <a:rPr lang="es-MX" sz="1200" u="none" strike="noStrike" baseline="0" dirty="0" smtClean="0"/>
                        <a:t> días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 smtClean="0"/>
                        <a:t>350 familias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 smtClean="0"/>
                        <a:t>1 retro 1 camión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6" name="CuadroTexto 1"/>
          <p:cNvSpPr txBox="1"/>
          <p:nvPr/>
        </p:nvSpPr>
        <p:spPr>
          <a:xfrm>
            <a:off x="3891" y="153448"/>
            <a:ext cx="90172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Mantenimiento Público</a:t>
            </a:r>
            <a:endParaRPr lang="es-ES" sz="4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107504" y="6258560"/>
            <a:ext cx="8818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Administración 2012-2015 Distintivo de Confianza!</a:t>
            </a:r>
            <a:endParaRPr lang="es-ES" sz="28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5"/>
          <p:cNvSpPr/>
          <p:nvPr/>
        </p:nvSpPr>
        <p:spPr>
          <a:xfrm>
            <a:off x="2212086" y="1196752"/>
            <a:ext cx="4160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Reporte de Maquinaria.</a:t>
            </a:r>
            <a:endParaRPr lang="en-US" sz="2800" b="1" i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72008" y="1268760"/>
          <a:ext cx="8028385" cy="4802356"/>
        </p:xfrm>
        <a:graphic>
          <a:graphicData uri="http://schemas.openxmlformats.org/drawingml/2006/table">
            <a:tbl>
              <a:tblPr/>
              <a:tblGrid>
                <a:gridCol w="1650279"/>
                <a:gridCol w="1128991"/>
                <a:gridCol w="1346427"/>
                <a:gridCol w="223011"/>
                <a:gridCol w="1516473"/>
                <a:gridCol w="1583376"/>
                <a:gridCol w="579828"/>
              </a:tblGrid>
              <a:tr h="206907">
                <a:tc>
                  <a:txBody>
                    <a:bodyPr/>
                    <a:lstStyle/>
                    <a:p>
                      <a:pPr algn="ctr" fontAlgn="ctr"/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   </a:t>
                      </a:r>
                      <a:r>
                        <a:rPr lang="es-MX" sz="12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Ejemplo de trabajos </a:t>
                      </a:r>
                      <a:r>
                        <a:rPr lang="es-MX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r</a:t>
                      </a:r>
                      <a:r>
                        <a:rPr lang="es-MX" sz="12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ealizados .        </a:t>
                      </a:r>
                      <a:endParaRPr lang="es-MX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069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Colonia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Proyecto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Bancas/Mesas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Figuras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Varios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Avances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500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Col. Hda. San José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Área verde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2da. Etapa pirámide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44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Col. Los Cyranos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Área verde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 bancas forma de ocho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elefante, 1 jirafa         1 cebra        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Llantas en cajetes de árboles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44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CAM Villa Juárez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Campo traviesa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elefante, 1 jirafa, 1 cebra, 1 gusano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Llantas en cajetes de árboles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4410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Col. Paseo Sta. Fe Kinder Ernesto Zertuche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Área  de juegos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elefante, 1 jirafa, 1 cebra, 1 gusano, 1 moto        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44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Col.fuentes de Juárez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Área municipal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delimitar cancha de basquet bol y trafitambos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44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Col. Los Reguiletes 2do. sector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Área verde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elefante, 1 jirafa, 1 cebra, 1 gusano.        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441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Col. Real de San José 2do. sector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Área municipal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bancas forma de ocho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69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Col. La  Escondida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Área verde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2da. Etapa  pirámide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7094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MX" sz="16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Trabajos pendientes Mes Anterior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069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Villas de San </a:t>
                      </a:r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Fco.</a:t>
                      </a:r>
                      <a:r>
                        <a:rPr lang="es-MX" sz="1200" b="1" i="0" u="none" strike="noStrike" dirty="0" smtClean="0">
                          <a:solidFill>
                            <a:srgbClr val="4F81BD"/>
                          </a:solidFill>
                          <a:latin typeface="Calibri"/>
                        </a:rPr>
                        <a:t> 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Área verde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Bancas  en cancha (4)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MX" sz="1200" b="1" i="0" u="none" strike="noStrike">
                          <a:solidFill>
                            <a:srgbClr val="4F81BD"/>
                          </a:solidFill>
                          <a:latin typeface="Calibri"/>
                        </a:rPr>
                        <a:t> 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4F81BD"/>
                          </a:solidFill>
                          <a:latin typeface="Calibri"/>
                        </a:rPr>
                        <a:t>-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19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Col.Vistas del Río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Esc. Primaria Fco</a:t>
                      </a:r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 Arredondo </a:t>
                      </a:r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Cano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Mesas con bancos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000" y="2276872"/>
            <a:ext cx="844496" cy="792088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4105736"/>
            <a:ext cx="936104" cy="835432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04" y="181157"/>
            <a:ext cx="1410276" cy="706681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-1476672" y="6177498"/>
            <a:ext cx="6357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i="1" dirty="0" smtClean="0">
                <a:solidFill>
                  <a:schemeClr val="bg1"/>
                </a:solidFill>
              </a:rPr>
              <a:t>Entradas del mes:          1,671      </a:t>
            </a:r>
          </a:p>
          <a:p>
            <a:pPr algn="ctr"/>
            <a:r>
              <a:rPr lang="es-MX" sz="2000" b="1" i="1" dirty="0" smtClean="0">
                <a:solidFill>
                  <a:schemeClr val="bg1"/>
                </a:solidFill>
              </a:rPr>
              <a:t> Salidas del mes:            2,878</a:t>
            </a:r>
            <a:endParaRPr lang="es-MX" sz="2000" b="1" i="1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686856" y="6351711"/>
            <a:ext cx="6357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i="1" dirty="0" smtClean="0">
                <a:solidFill>
                  <a:schemeClr val="bg1"/>
                </a:solidFill>
              </a:rPr>
              <a:t>Inventario actual de llantas:  473 </a:t>
            </a:r>
            <a:endParaRPr lang="es-MX" sz="2400" b="1" i="1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83568" y="214290"/>
            <a:ext cx="7715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Integración Ecológica</a:t>
            </a:r>
            <a:endParaRPr lang="es-ES" sz="40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95128" y="1569566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LOTES BALDÍOS</a:t>
            </a:r>
            <a:endParaRPr lang="es-MX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02504766"/>
              </p:ext>
            </p:extLst>
          </p:nvPr>
        </p:nvGraphicFramePr>
        <p:xfrm>
          <a:off x="287016" y="2361654"/>
          <a:ext cx="3888432" cy="650078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226470"/>
                <a:gridCol w="467227"/>
                <a:gridCol w="466543"/>
                <a:gridCol w="432048"/>
                <a:gridCol w="432048"/>
                <a:gridCol w="432048"/>
                <a:gridCol w="432048"/>
              </a:tblGrid>
              <a:tr h="390998"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Colonia</a:t>
                      </a:r>
                      <a:endParaRPr lang="es-MX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TD</a:t>
                      </a:r>
                      <a:endParaRPr lang="es-MX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</a:t>
                      </a:r>
                      <a:endParaRPr lang="es-MX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endParaRPr lang="es-MX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s-MX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</a:t>
                      </a:r>
                      <a:endParaRPr lang="es-MX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s-MX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</a:tr>
              <a:tr h="234536">
                <a:tc>
                  <a:txBody>
                    <a:bodyPr/>
                    <a:lstStyle/>
                    <a:p>
                      <a:pPr algn="ctr"/>
                      <a:r>
                        <a:rPr lang="es-MX" sz="11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Montebello</a:t>
                      </a:r>
                      <a:endParaRPr lang="es-MX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</a:t>
                      </a:r>
                      <a:endParaRPr lang="es-MX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</a:t>
                      </a:r>
                      <a:endParaRPr lang="es-MX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s-MX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</a:t>
                      </a:r>
                      <a:endParaRPr lang="es-MX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</a:t>
                      </a:r>
                      <a:endParaRPr lang="es-MX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</a:t>
                      </a:r>
                      <a:endParaRPr lang="es-MX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35496" y="1857598"/>
            <a:ext cx="4283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200" dirty="0" smtClean="0"/>
              <a:t>Se terminó la entrega de requerimientos para limpieza  de lotes baldíos en la colonia Montebello de acuerdo al censo.</a:t>
            </a:r>
            <a:endParaRPr lang="es-MX" sz="1200" dirty="0"/>
          </a:p>
        </p:txBody>
      </p:sp>
      <p:graphicFrame>
        <p:nvGraphicFramePr>
          <p:cNvPr id="10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23203896"/>
              </p:ext>
            </p:extLst>
          </p:nvPr>
        </p:nvGraphicFramePr>
        <p:xfrm>
          <a:off x="1115616" y="3965808"/>
          <a:ext cx="6120680" cy="97536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334788"/>
                <a:gridCol w="1082910"/>
                <a:gridCol w="1298955"/>
                <a:gridCol w="1404027"/>
              </a:tblGrid>
              <a:tr h="294074"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Concepto:</a:t>
                      </a:r>
                      <a:endParaRPr lang="es-MX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Cantidad de Multas:</a:t>
                      </a:r>
                      <a:endParaRPr lang="es-MX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Pagadas</a:t>
                      </a:r>
                      <a:endParaRPr lang="es-MX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Pendientes</a:t>
                      </a:r>
                      <a:endParaRPr lang="es-MX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</a:tr>
              <a:tr h="189047"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Multa por tirar escombro</a:t>
                      </a:r>
                      <a:endParaRPr lang="es-MX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</a:t>
                      </a:r>
                      <a:endParaRPr lang="es-MX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</a:t>
                      </a:r>
                      <a:endParaRPr lang="es-MX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es-MX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89047"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Caballos</a:t>
                      </a:r>
                      <a:r>
                        <a:rPr lang="es-MX" sz="12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sueltos en vía pública:</a:t>
                      </a:r>
                      <a:endParaRPr lang="es-MX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es-MX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es-MX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es-MX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CuadroTexto 1"/>
          <p:cNvSpPr txBox="1"/>
          <p:nvPr/>
        </p:nvSpPr>
        <p:spPr>
          <a:xfrm>
            <a:off x="1403648" y="3633644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MULTAS INSPECCION</a:t>
            </a:r>
            <a:endParaRPr lang="es-MX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uadroTexto 13"/>
          <p:cNvSpPr txBox="1"/>
          <p:nvPr/>
        </p:nvSpPr>
        <p:spPr>
          <a:xfrm>
            <a:off x="899592" y="5373216"/>
            <a:ext cx="7020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s-MX" sz="1200" dirty="0" smtClean="0"/>
              <a:t>Nota: Se realizan acciones encaminadas a mejorar la imagen, libre tránsito y limpieza en  la vía pública.  </a:t>
            </a:r>
            <a:endParaRPr lang="es-MX" sz="1200" dirty="0"/>
          </a:p>
        </p:txBody>
      </p:sp>
      <p:pic>
        <p:nvPicPr>
          <p:cNvPr id="18" name="Picture 2" descr="C:\Documents and Settings\Usuario\Escritorio\Propuesta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58972"/>
            <a:ext cx="1547664" cy="893764"/>
          </a:xfrm>
          <a:prstGeom prst="rect">
            <a:avLst/>
          </a:prstGeom>
          <a:noFill/>
        </p:spPr>
      </p:pic>
      <p:sp>
        <p:nvSpPr>
          <p:cNvPr id="6" name="CuadroTexto 5"/>
          <p:cNvSpPr txBox="1"/>
          <p:nvPr/>
        </p:nvSpPr>
        <p:spPr>
          <a:xfrm>
            <a:off x="4679504" y="2145630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Estas Multas están pendientes por enviar; la actividad se realizará a partir de la semana que inicia el 13 de Abril.</a:t>
            </a:r>
            <a:endParaRPr lang="es-MX" dirty="0"/>
          </a:p>
        </p:txBody>
      </p:sp>
      <p:sp>
        <p:nvSpPr>
          <p:cNvPr id="14" name="13 CuadroTexto"/>
          <p:cNvSpPr txBox="1"/>
          <p:nvPr/>
        </p:nvSpPr>
        <p:spPr>
          <a:xfrm>
            <a:off x="2771800" y="260648"/>
            <a:ext cx="3057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INSPECCION</a:t>
            </a:r>
          </a:p>
        </p:txBody>
      </p:sp>
      <p:sp>
        <p:nvSpPr>
          <p:cNvPr id="15" name="CuadroTexto 3"/>
          <p:cNvSpPr txBox="1"/>
          <p:nvPr/>
        </p:nvSpPr>
        <p:spPr>
          <a:xfrm>
            <a:off x="107504" y="6258560"/>
            <a:ext cx="8818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Administración 2012-2015 Distintivo de Confianza!</a:t>
            </a:r>
            <a:endParaRPr lang="es-ES" sz="28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35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"/>
          <p:cNvSpPr txBox="1"/>
          <p:nvPr/>
        </p:nvSpPr>
        <p:spPr>
          <a:xfrm>
            <a:off x="3223012" y="6446798"/>
            <a:ext cx="5895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</a:t>
            </a:r>
            <a:r>
              <a:rPr lang="es-MX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Servicios</a:t>
            </a:r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Públicos, Admón. 2012-2015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14765930"/>
              </p:ext>
            </p:extLst>
          </p:nvPr>
        </p:nvGraphicFramePr>
        <p:xfrm>
          <a:off x="1265499" y="2963416"/>
          <a:ext cx="6330837" cy="14184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78732"/>
                <a:gridCol w="1264823"/>
                <a:gridCol w="1070707"/>
                <a:gridCol w="975503"/>
                <a:gridCol w="970536"/>
                <a:gridCol w="970536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/>
                        <a:t>Mes</a:t>
                      </a:r>
                      <a:endParaRPr lang="es-MX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/>
                        <a:t>Recuperación</a:t>
                      </a:r>
                      <a:r>
                        <a:rPr lang="es-MX" sz="1100" baseline="0" dirty="0" smtClean="0"/>
                        <a:t> $</a:t>
                      </a:r>
                      <a:endParaRPr lang="es-MX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/>
                        <a:t>Pagados</a:t>
                      </a:r>
                      <a:endParaRPr lang="es-MX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/>
                        <a:t>Reparados</a:t>
                      </a:r>
                      <a:endParaRPr lang="es-MX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/>
                        <a:t>Pendientes</a:t>
                      </a:r>
                      <a:endParaRPr lang="es-MX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/>
                        <a:t>Total</a:t>
                      </a:r>
                      <a:endParaRPr lang="es-MX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FF00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s-MX" sz="1400" baseline="0" dirty="0" smtClean="0"/>
                        <a:t>Enero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$24,046.80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06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06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00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14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Febrero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$3, 463.00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03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05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03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11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Marzo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$4,095.60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02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06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03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11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>
            <a:off x="3297751" y="1321604"/>
            <a:ext cx="19223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Siniestros</a:t>
            </a:r>
            <a:endParaRPr lang="en-US" sz="2800" b="1" i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4063426"/>
              </p:ext>
            </p:extLst>
          </p:nvPr>
        </p:nvGraphicFramePr>
        <p:xfrm>
          <a:off x="6372200" y="2010544"/>
          <a:ext cx="2448272" cy="685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20114"/>
                <a:gridCol w="1428158"/>
              </a:tblGrid>
              <a:tr h="405045"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/>
                        <a:t>Recuperación</a:t>
                      </a:r>
                      <a:endParaRPr lang="es-MX" sz="11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/>
                        <a:t>Pendiente</a:t>
                      </a:r>
                      <a:r>
                        <a:rPr lang="es-MX" sz="1100" baseline="0" dirty="0" smtClean="0"/>
                        <a:t> por recuperar</a:t>
                      </a:r>
                      <a:endParaRPr lang="es-MX" sz="11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</a:tr>
              <a:tr h="243027"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/>
                        <a:t>$ 31,605.40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/>
                        <a:t>$13,618.00</a:t>
                      </a:r>
                      <a:endParaRPr lang="es-MX" sz="11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2771800" y="260648"/>
            <a:ext cx="3057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INSPECCION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981282" y="2564904"/>
            <a:ext cx="410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Comparativo de siniestros vs mes anterior.</a:t>
            </a:r>
            <a:endParaRPr lang="es-MX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07504" y="4988054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Nota: Los daños más recurrentes son en la infraestructura de Alumbrado Público.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2079162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r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9512" y="1311151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VACUNACIÓN DE CABALLOS DE CARRETONEROS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95536" y="1844824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El miércoles 25 de Marzo del presente año se vacunaron a 31 caballos, con apoyo para la aplicación de las mismas, con el personal de CEU.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410560"/>
            <a:ext cx="3769877" cy="253060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2413544"/>
            <a:ext cx="3765432" cy="252762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4941168"/>
            <a:ext cx="1605192" cy="1077518"/>
          </a:xfrm>
          <a:prstGeom prst="rect">
            <a:avLst/>
          </a:prstGeom>
        </p:spPr>
      </p:pic>
      <p:sp>
        <p:nvSpPr>
          <p:cNvPr id="8" name="CuadroTexto 3"/>
          <p:cNvSpPr txBox="1"/>
          <p:nvPr/>
        </p:nvSpPr>
        <p:spPr>
          <a:xfrm>
            <a:off x="2843808" y="5302949"/>
            <a:ext cx="6048672" cy="461665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/>
              <a:t>Nota: Actividad </a:t>
            </a:r>
            <a:r>
              <a:rPr lang="es-MX" sz="2400" u="sng" dirty="0" smtClean="0"/>
              <a:t>gratuita</a:t>
            </a:r>
            <a:r>
              <a:rPr lang="es-MX" sz="2000" dirty="0" smtClean="0"/>
              <a:t>, en beneficio de los equinos.</a:t>
            </a:r>
            <a:endParaRPr lang="es-MX" sz="2000" dirty="0"/>
          </a:p>
        </p:txBody>
      </p:sp>
      <p:sp>
        <p:nvSpPr>
          <p:cNvPr id="9" name="8 CuadroTexto"/>
          <p:cNvSpPr txBox="1"/>
          <p:nvPr/>
        </p:nvSpPr>
        <p:spPr>
          <a:xfrm>
            <a:off x="2771800" y="260648"/>
            <a:ext cx="3057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INSPECCION</a:t>
            </a:r>
          </a:p>
        </p:txBody>
      </p:sp>
      <p:sp>
        <p:nvSpPr>
          <p:cNvPr id="10" name="CuadroTexto 3"/>
          <p:cNvSpPr txBox="1"/>
          <p:nvPr/>
        </p:nvSpPr>
        <p:spPr>
          <a:xfrm>
            <a:off x="107504" y="6290156"/>
            <a:ext cx="8818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Administración 2012-2015 Distintivo de Confianza!</a:t>
            </a:r>
            <a:endParaRPr lang="es-ES" sz="28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113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5436096" y="1268760"/>
            <a:ext cx="3000396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/>
              <a:t>Colonias atendidas:</a:t>
            </a:r>
          </a:p>
          <a:p>
            <a:pPr algn="ctr">
              <a:buFont typeface="Wingdings" pitchFamily="2" charset="2"/>
              <a:buChar char="Ø"/>
            </a:pPr>
            <a:r>
              <a:rPr lang="es-ES" sz="1250" b="1" dirty="0" smtClean="0"/>
              <a:t>Lomas del Sol</a:t>
            </a:r>
          </a:p>
          <a:p>
            <a:pPr algn="ctr">
              <a:buFont typeface="Wingdings" pitchFamily="2" charset="2"/>
              <a:buChar char="Ø"/>
            </a:pPr>
            <a:r>
              <a:rPr lang="es-ES" sz="1250" b="1" dirty="0" smtClean="0"/>
              <a:t>Las Carmelitas</a:t>
            </a:r>
          </a:p>
          <a:p>
            <a:pPr algn="ctr">
              <a:buFont typeface="Wingdings" pitchFamily="2" charset="2"/>
              <a:buChar char="Ø"/>
            </a:pPr>
            <a:r>
              <a:rPr lang="es-ES" sz="1250" b="1" dirty="0" smtClean="0"/>
              <a:t>Héctor Caballero</a:t>
            </a:r>
          </a:p>
          <a:p>
            <a:pPr algn="ctr">
              <a:buFont typeface="Wingdings" pitchFamily="2" charset="2"/>
              <a:buChar char="Ø"/>
            </a:pPr>
            <a:r>
              <a:rPr lang="es-ES" sz="1250" b="1" dirty="0" smtClean="0"/>
              <a:t>La Esperanza</a:t>
            </a:r>
          </a:p>
          <a:p>
            <a:pPr algn="ctr">
              <a:buFont typeface="Wingdings" pitchFamily="2" charset="2"/>
              <a:buChar char="Ø"/>
            </a:pPr>
            <a:r>
              <a:rPr lang="es-ES" sz="1250" b="1" dirty="0" smtClean="0"/>
              <a:t>San Antonio</a:t>
            </a:r>
          </a:p>
          <a:p>
            <a:pPr algn="ctr">
              <a:buFont typeface="Wingdings" pitchFamily="2" charset="2"/>
              <a:buChar char="Ø"/>
            </a:pPr>
            <a:r>
              <a:rPr lang="es-ES" sz="1250" b="1" dirty="0" smtClean="0"/>
              <a:t>Hda San Antonio </a:t>
            </a:r>
          </a:p>
          <a:p>
            <a:pPr algn="ctr">
              <a:buFont typeface="Wingdings" pitchFamily="2" charset="2"/>
              <a:buChar char="Ø"/>
            </a:pPr>
            <a:r>
              <a:rPr lang="es-ES" sz="1250" b="1" dirty="0" smtClean="0"/>
              <a:t>San Mateo</a:t>
            </a:r>
          </a:p>
          <a:p>
            <a:pPr algn="ctr">
              <a:buFont typeface="Wingdings" pitchFamily="2" charset="2"/>
              <a:buChar char="Ø"/>
            </a:pPr>
            <a:r>
              <a:rPr lang="es-ES" sz="1250" b="1" dirty="0" smtClean="0"/>
              <a:t>Hda La Escondida</a:t>
            </a:r>
          </a:p>
          <a:p>
            <a:pPr algn="ctr">
              <a:buFont typeface="Wingdings" pitchFamily="2" charset="2"/>
              <a:buChar char="Ø"/>
            </a:pPr>
            <a:r>
              <a:rPr lang="es-ES" sz="1250" b="1" dirty="0" smtClean="0"/>
              <a:t>Burócratas de Gpe</a:t>
            </a:r>
          </a:p>
          <a:p>
            <a:pPr algn="ctr">
              <a:buFont typeface="Wingdings" pitchFamily="2" charset="2"/>
              <a:buChar char="Ø"/>
            </a:pPr>
            <a:r>
              <a:rPr lang="es-ES" sz="1250" b="1" dirty="0" smtClean="0"/>
              <a:t>Monte Kristal</a:t>
            </a:r>
          </a:p>
          <a:p>
            <a:pPr algn="ctr">
              <a:buFont typeface="Wingdings" pitchFamily="2" charset="2"/>
              <a:buChar char="Ø"/>
            </a:pPr>
            <a:r>
              <a:rPr lang="es-ES" sz="1250" b="1" dirty="0" smtClean="0"/>
              <a:t>Bosques de San Pedro</a:t>
            </a:r>
          </a:p>
          <a:p>
            <a:pPr algn="ctr">
              <a:buFont typeface="Wingdings" pitchFamily="2" charset="2"/>
              <a:buChar char="Ø"/>
            </a:pPr>
            <a:r>
              <a:rPr lang="es-ES" sz="1250" b="1" dirty="0" smtClean="0"/>
              <a:t>10 de Mayo</a:t>
            </a:r>
          </a:p>
          <a:p>
            <a:pPr algn="ctr">
              <a:buFont typeface="Wingdings" pitchFamily="2" charset="2"/>
              <a:buChar char="Ø"/>
            </a:pPr>
            <a:r>
              <a:rPr lang="es-ES" sz="1250" b="1" dirty="0" smtClean="0"/>
              <a:t>La Maestranza</a:t>
            </a:r>
          </a:p>
          <a:p>
            <a:pPr algn="ctr">
              <a:buFont typeface="Wingdings" pitchFamily="2" charset="2"/>
              <a:buChar char="Ø"/>
            </a:pPr>
            <a:r>
              <a:rPr lang="es-ES" sz="1250" b="1" dirty="0" smtClean="0"/>
              <a:t>Mirador de la Montaña</a:t>
            </a:r>
          </a:p>
          <a:p>
            <a:pPr algn="ctr">
              <a:buFont typeface="Wingdings" pitchFamily="2" charset="2"/>
              <a:buChar char="Ø"/>
            </a:pPr>
            <a:r>
              <a:rPr lang="es-ES" sz="1250" b="1" dirty="0" smtClean="0"/>
              <a:t>Los Valles 2º Sector</a:t>
            </a:r>
          </a:p>
          <a:p>
            <a:pPr algn="ctr">
              <a:buFont typeface="Wingdings" pitchFamily="2" charset="2"/>
              <a:buChar char="Ø"/>
            </a:pPr>
            <a:r>
              <a:rPr lang="es-ES" sz="1250" b="1" dirty="0" smtClean="0"/>
              <a:t>Charco Azul</a:t>
            </a:r>
          </a:p>
          <a:p>
            <a:pPr algn="ctr">
              <a:buFont typeface="Wingdings" pitchFamily="2" charset="2"/>
              <a:buChar char="Ø"/>
            </a:pPr>
            <a:r>
              <a:rPr lang="es-ES" sz="1250" b="1" dirty="0" smtClean="0"/>
              <a:t>Ejido Calderón</a:t>
            </a:r>
            <a:endParaRPr lang="es-ES" sz="1250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683568" y="214290"/>
            <a:ext cx="7715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Dirección de Limpia</a:t>
            </a:r>
            <a:endParaRPr lang="es-ES" sz="40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4 Gráfico"/>
          <p:cNvGraphicFramePr/>
          <p:nvPr/>
        </p:nvGraphicFramePr>
        <p:xfrm>
          <a:off x="611560" y="1412776"/>
          <a:ext cx="4392488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 descr="C:\Users\Jose\Downloads\IMG_20150225_0918535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8" y="4817691"/>
            <a:ext cx="2987824" cy="2040309"/>
          </a:xfrm>
          <a:prstGeom prst="rect">
            <a:avLst/>
          </a:prstGeom>
          <a:noFill/>
        </p:spPr>
      </p:pic>
      <p:pic>
        <p:nvPicPr>
          <p:cNvPr id="1027" name="Picture 3" descr="C:\Users\Jose\Downloads\IMG_20150225_0919088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797152"/>
            <a:ext cx="2952328" cy="2060848"/>
          </a:xfrm>
          <a:prstGeom prst="rect">
            <a:avLst/>
          </a:prstGeom>
          <a:noFill/>
        </p:spPr>
      </p:pic>
      <p:pic>
        <p:nvPicPr>
          <p:cNvPr id="1028" name="Picture 4" descr="C:\Users\Jose\Downloads\IMG_20150225_0956133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797151"/>
            <a:ext cx="3096344" cy="2060849"/>
          </a:xfrm>
          <a:prstGeom prst="rect">
            <a:avLst/>
          </a:prstGeom>
          <a:noFill/>
        </p:spPr>
      </p:pic>
      <p:sp>
        <p:nvSpPr>
          <p:cNvPr id="2" name="1 CuadroTexto"/>
          <p:cNvSpPr txBox="1"/>
          <p:nvPr/>
        </p:nvSpPr>
        <p:spPr>
          <a:xfrm>
            <a:off x="2305934" y="6334780"/>
            <a:ext cx="4980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Abastecimiento de Agua (Pipas)</a:t>
            </a:r>
            <a:endParaRPr lang="es-E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043608" y="4365104"/>
            <a:ext cx="3610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Año anterior: Marzo 3,456,000 lts.   </a:t>
            </a:r>
            <a:endParaRPr lang="es-MX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740509" y="2420888"/>
            <a:ext cx="26836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200" b="1" dirty="0" smtClean="0"/>
              <a:t>Diferencia  vs año anterior: 236,000 </a:t>
            </a:r>
            <a:r>
              <a:rPr lang="es-MX" sz="1200" b="1" dirty="0" err="1" smtClean="0"/>
              <a:t>lts</a:t>
            </a:r>
            <a:r>
              <a:rPr lang="es-MX" sz="1200" b="1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83568" y="214290"/>
            <a:ext cx="7715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Dirección de Limpia</a:t>
            </a:r>
            <a:endParaRPr lang="es-ES" sz="40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5 Gráfico"/>
          <p:cNvGraphicFramePr/>
          <p:nvPr/>
        </p:nvGraphicFramePr>
        <p:xfrm>
          <a:off x="251520" y="1700808"/>
          <a:ext cx="3816424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14 CuadroTexto"/>
          <p:cNvSpPr txBox="1"/>
          <p:nvPr/>
        </p:nvSpPr>
        <p:spPr>
          <a:xfrm>
            <a:off x="2771800" y="3717032"/>
            <a:ext cx="7570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 smtClean="0"/>
              <a:t>Fecha de corte: 26 de Marzo 2015.</a:t>
            </a:r>
            <a:endParaRPr lang="es-MX" sz="1100" dirty="0"/>
          </a:p>
        </p:txBody>
      </p:sp>
      <p:graphicFrame>
        <p:nvGraphicFramePr>
          <p:cNvPr id="14" name="6 Gráfico"/>
          <p:cNvGraphicFramePr/>
          <p:nvPr/>
        </p:nvGraphicFramePr>
        <p:xfrm>
          <a:off x="4572000" y="1700808"/>
          <a:ext cx="4032448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0" name="Picture 2" descr="C:\Users\Jose\Downloads\IMG_20150212_1211355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41168"/>
            <a:ext cx="3275856" cy="1944216"/>
          </a:xfrm>
          <a:prstGeom prst="rect">
            <a:avLst/>
          </a:prstGeom>
          <a:noFill/>
        </p:spPr>
      </p:pic>
      <p:pic>
        <p:nvPicPr>
          <p:cNvPr id="2051" name="Picture 3" descr="C:\Users\Jose\Downloads\IMG_20150319_1630090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4941168"/>
            <a:ext cx="3080941" cy="1944216"/>
          </a:xfrm>
          <a:prstGeom prst="rect">
            <a:avLst/>
          </a:prstGeom>
          <a:noFill/>
        </p:spPr>
      </p:pic>
      <p:pic>
        <p:nvPicPr>
          <p:cNvPr id="2052" name="Picture 4" descr="C:\Users\Jose\Downloads\IMG_20150327_11081302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4941168"/>
            <a:ext cx="2864916" cy="1916832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769927" y="4653136"/>
            <a:ext cx="3442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Año anterior: Marzo  5,219 tons.   </a:t>
            </a:r>
            <a:endParaRPr lang="es-MX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5194730" y="4662428"/>
            <a:ext cx="3265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Año anterior: Marzo  320 tons.   </a:t>
            </a:r>
            <a:endParaRPr lang="es-MX" b="1" dirty="0"/>
          </a:p>
        </p:txBody>
      </p:sp>
      <p:cxnSp>
        <p:nvCxnSpPr>
          <p:cNvPr id="16" name="15 Conector recto de flecha"/>
          <p:cNvCxnSpPr/>
          <p:nvPr/>
        </p:nvCxnSpPr>
        <p:spPr>
          <a:xfrm flipV="1">
            <a:off x="6156176" y="2348880"/>
            <a:ext cx="1080120" cy="1080120"/>
          </a:xfrm>
          <a:prstGeom prst="straightConnector1">
            <a:avLst/>
          </a:prstGeom>
          <a:ln w="25400">
            <a:solidFill>
              <a:srgbClr val="00CC00">
                <a:alpha val="36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5641454" y="2852936"/>
            <a:ext cx="2621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200" b="1" dirty="0" smtClean="0"/>
              <a:t>Incremento de 54 tons vs año anterior</a:t>
            </a:r>
          </a:p>
          <a:p>
            <a:pPr algn="ctr"/>
            <a:r>
              <a:rPr lang="es-MX" sz="1200" b="1" dirty="0" smtClean="0"/>
              <a:t>Y 11 toneladas vs mes anterior.</a:t>
            </a:r>
            <a:endParaRPr lang="es-MX" sz="1200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2267744" y="5137447"/>
            <a:ext cx="4954818" cy="307777"/>
          </a:xfrm>
          <a:prstGeom prst="rect">
            <a:avLst/>
          </a:prstGeom>
          <a:solidFill>
            <a:srgbClr val="00FF00"/>
          </a:solidFill>
        </p:spPr>
        <p:txBody>
          <a:bodyPr wrap="none" rtlCol="0">
            <a:spAutoFit/>
          </a:bodyPr>
          <a:lstStyle/>
          <a:p>
            <a:r>
              <a:rPr lang="es-MX" sz="1400" b="1" dirty="0" smtClean="0"/>
              <a:t>NOTA: NO HUBO ACCIONES DE DESCACHARRIZACION EN EL MES.</a:t>
            </a:r>
            <a:endParaRPr lang="es-MX" sz="1400" b="1" dirty="0"/>
          </a:p>
        </p:txBody>
      </p:sp>
      <p:sp>
        <p:nvSpPr>
          <p:cNvPr id="19" name="Rectángulo 5"/>
          <p:cNvSpPr/>
          <p:nvPr/>
        </p:nvSpPr>
        <p:spPr>
          <a:xfrm>
            <a:off x="3131840" y="1196752"/>
            <a:ext cx="2303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Recolección</a:t>
            </a:r>
            <a:endParaRPr lang="en-US" sz="2800" b="1" i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683568" y="214290"/>
            <a:ext cx="7715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Dirección de Limpia</a:t>
            </a:r>
            <a:endParaRPr lang="es-ES" sz="40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7 Gráfico"/>
          <p:cNvGraphicFramePr/>
          <p:nvPr/>
        </p:nvGraphicFramePr>
        <p:xfrm>
          <a:off x="395536" y="1556793"/>
          <a:ext cx="8208912" cy="3240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074" name="Picture 2" descr="C:\Users\Jose\Downloads\IMG_20150327_1120573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653136"/>
            <a:ext cx="2987824" cy="2204864"/>
          </a:xfrm>
          <a:prstGeom prst="rect">
            <a:avLst/>
          </a:prstGeom>
          <a:noFill/>
        </p:spPr>
      </p:pic>
      <p:pic>
        <p:nvPicPr>
          <p:cNvPr id="3075" name="Picture 3" descr="C:\Users\Jose\Downloads\IMG_20150304_1027421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653136"/>
            <a:ext cx="3131840" cy="2204864"/>
          </a:xfrm>
          <a:prstGeom prst="rect">
            <a:avLst/>
          </a:prstGeom>
          <a:noFill/>
        </p:spPr>
      </p:pic>
      <p:pic>
        <p:nvPicPr>
          <p:cNvPr id="3076" name="Picture 4" descr="C:\Users\Jose\Downloads\IMG_20150317_100012031_HD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725144"/>
            <a:ext cx="3059832" cy="2132856"/>
          </a:xfrm>
          <a:prstGeom prst="rect">
            <a:avLst/>
          </a:prstGeom>
          <a:noFill/>
        </p:spPr>
      </p:pic>
      <p:sp>
        <p:nvSpPr>
          <p:cNvPr id="2" name="1 CuadroTexto"/>
          <p:cNvSpPr txBox="1"/>
          <p:nvPr/>
        </p:nvSpPr>
        <p:spPr>
          <a:xfrm>
            <a:off x="1331640" y="6211669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bg1"/>
                </a:solidFill>
              </a:rPr>
              <a:t>Barrido Manual Marzo 2015</a:t>
            </a:r>
            <a:endParaRPr lang="es-E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Gráfico"/>
          <p:cNvGraphicFramePr/>
          <p:nvPr/>
        </p:nvGraphicFramePr>
        <p:xfrm>
          <a:off x="-252536" y="1484784"/>
          <a:ext cx="5143504" cy="4368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827584" y="6269250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C000"/>
                </a:solidFill>
              </a:rPr>
              <a:t>Total de encuestas:385             Colonias encuestadas:42</a:t>
            </a:r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6372200" y="3243798"/>
          <a:ext cx="2448272" cy="2517333"/>
        </p:xfrm>
        <a:graphic>
          <a:graphicData uri="http://schemas.openxmlformats.org/drawingml/2006/table">
            <a:tbl>
              <a:tblPr/>
              <a:tblGrid>
                <a:gridCol w="2448272"/>
              </a:tblGrid>
              <a:tr h="43496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Colonias con quejas 1 vez por semana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23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Vistas del 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Río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23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Privada Cyranos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23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Ampliación 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Rancho Viejo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23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Paseo Las Margaritas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23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Portal De 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Vaquerías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23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Valles del Virrey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23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Nueva Esperanza (3)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23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Monte Kristal 1 Sector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23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Monte Kristal 3 sector (2)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2987824" y="4869160"/>
          <a:ext cx="2952328" cy="984695"/>
        </p:xfrm>
        <a:graphic>
          <a:graphicData uri="http://schemas.openxmlformats.org/drawingml/2006/table">
            <a:tbl>
              <a:tblPr/>
              <a:tblGrid>
                <a:gridCol w="2952328"/>
              </a:tblGrid>
              <a:tr h="31604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Colonias con queja de </a:t>
                      </a:r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pésimo </a:t>
                      </a: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servicio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62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Los Cometas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62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Santa 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Mónica 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2º Sector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62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Vistas del 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Río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4242170" y="1496811"/>
          <a:ext cx="3786214" cy="1356125"/>
        </p:xfrm>
        <a:graphic>
          <a:graphicData uri="http://schemas.openxmlformats.org/drawingml/2006/table">
            <a:tbl>
              <a:tblPr/>
              <a:tblGrid>
                <a:gridCol w="2719675"/>
                <a:gridCol w="1066539"/>
              </a:tblGrid>
              <a:tr h="27122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6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Quejas del servicio de </a:t>
                      </a:r>
                      <a:r>
                        <a:rPr lang="es-ES" sz="1600" b="1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recolección</a:t>
                      </a:r>
                      <a:endParaRPr lang="es-ES" sz="16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7122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Solicitan dinero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22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Pasa solo una vez a la semana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22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Tambos Tirados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22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Total “Q”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683568" y="214290"/>
            <a:ext cx="7715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Dirección de Limpia</a:t>
            </a:r>
            <a:endParaRPr lang="es-ES" sz="40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11 Tabla"/>
          <p:cNvGraphicFramePr>
            <a:graphicFrameLocks noGrp="1"/>
          </p:cNvGraphicFramePr>
          <p:nvPr/>
        </p:nvGraphicFramePr>
        <p:xfrm>
          <a:off x="180527" y="4725144"/>
          <a:ext cx="3995937" cy="974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1979"/>
                <a:gridCol w="1331979"/>
                <a:gridCol w="1331979"/>
              </a:tblGrid>
              <a:tr h="538268">
                <a:tc>
                  <a:txBody>
                    <a:bodyPr/>
                    <a:lstStyle/>
                    <a:p>
                      <a:pPr algn="ctr"/>
                      <a:r>
                        <a:rPr lang="es-MX" sz="1200" b="1" i="1" dirty="0" smtClean="0">
                          <a:solidFill>
                            <a:schemeClr val="tx1"/>
                          </a:solidFill>
                        </a:rPr>
                        <a:t>Áreas Atendidas</a:t>
                      </a:r>
                    </a:p>
                    <a:p>
                      <a:pPr algn="ctr"/>
                      <a:r>
                        <a:rPr lang="es-MX" sz="1200" b="1" i="1" dirty="0" smtClean="0">
                          <a:solidFill>
                            <a:schemeClr val="tx1"/>
                          </a:solidFill>
                        </a:rPr>
                        <a:t>(Enero</a:t>
                      </a:r>
                      <a:r>
                        <a:rPr lang="es-MX" sz="1200" b="1" i="1" baseline="0" dirty="0" smtClean="0">
                          <a:solidFill>
                            <a:schemeClr val="tx1"/>
                          </a:solidFill>
                        </a:rPr>
                        <a:t> 2015)</a:t>
                      </a:r>
                      <a:endParaRPr lang="es-MX" sz="12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i="1" dirty="0" smtClean="0">
                          <a:solidFill>
                            <a:schemeClr val="tx1"/>
                          </a:solidFill>
                        </a:rPr>
                        <a:t>Áreas Atendidas (Febrero 2015)</a:t>
                      </a:r>
                      <a:endParaRPr lang="es-MX" sz="12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i="1" dirty="0" smtClean="0">
                          <a:solidFill>
                            <a:schemeClr val="tx1"/>
                          </a:solidFill>
                        </a:rPr>
                        <a:t>Áreas Atendidas</a:t>
                      </a:r>
                      <a:r>
                        <a:rPr lang="es-MX" sz="1200" b="1" i="1" baseline="0" dirty="0" smtClean="0">
                          <a:solidFill>
                            <a:schemeClr val="tx1"/>
                          </a:solidFill>
                        </a:rPr>
                        <a:t> (Marzo 2015)</a:t>
                      </a:r>
                      <a:endParaRPr lang="es-MX" sz="12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436596">
                <a:tc>
                  <a:txBody>
                    <a:bodyPr/>
                    <a:lstStyle/>
                    <a:p>
                      <a:pPr algn="ctr"/>
                      <a:r>
                        <a:rPr lang="es-MX" sz="1400" b="0" i="1" dirty="0" smtClean="0">
                          <a:solidFill>
                            <a:schemeClr val="tx1"/>
                          </a:solidFill>
                        </a:rPr>
                        <a:t>163</a:t>
                      </a:r>
                      <a:endParaRPr lang="es-MX" sz="1400" b="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i="1" dirty="0" smtClean="0">
                          <a:solidFill>
                            <a:schemeClr val="tx1"/>
                          </a:solidFill>
                        </a:rPr>
                        <a:t>219</a:t>
                      </a:r>
                      <a:endParaRPr lang="es-MX" sz="1400" b="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i="1" dirty="0" smtClean="0">
                          <a:solidFill>
                            <a:schemeClr val="tx1"/>
                          </a:solidFill>
                        </a:rPr>
                        <a:t>136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41974791"/>
              </p:ext>
            </p:extLst>
          </p:nvPr>
        </p:nvGraphicFramePr>
        <p:xfrm>
          <a:off x="4644008" y="4725144"/>
          <a:ext cx="4067943" cy="983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5981"/>
                <a:gridCol w="1355981"/>
                <a:gridCol w="1355981"/>
              </a:tblGrid>
              <a:tr h="5927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1" dirty="0" smtClean="0">
                          <a:solidFill>
                            <a:schemeClr val="tx1"/>
                          </a:solidFill>
                        </a:rPr>
                        <a:t>Hectáreas</a:t>
                      </a:r>
                      <a:r>
                        <a:rPr lang="es-MX" sz="1200" b="1" i="1" baseline="0" dirty="0" smtClean="0">
                          <a:solidFill>
                            <a:schemeClr val="tx1"/>
                          </a:solidFill>
                        </a:rPr>
                        <a:t> deshierbadas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1" baseline="0" dirty="0" smtClean="0">
                          <a:solidFill>
                            <a:schemeClr val="tx1"/>
                          </a:solidFill>
                        </a:rPr>
                        <a:t>(Enero 2015)</a:t>
                      </a:r>
                      <a:endParaRPr lang="es-MX" sz="1200" b="1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1" dirty="0" smtClean="0">
                          <a:solidFill>
                            <a:schemeClr val="tx1"/>
                          </a:solidFill>
                        </a:rPr>
                        <a:t>Hectáreas deshierbadas (Febrero 2015)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1" dirty="0" smtClean="0">
                          <a:solidFill>
                            <a:schemeClr val="tx1"/>
                          </a:solidFill>
                        </a:rPr>
                        <a:t>Hectáreas</a:t>
                      </a:r>
                      <a:r>
                        <a:rPr lang="es-MX" sz="1200" b="1" i="1" baseline="0" dirty="0" smtClean="0">
                          <a:solidFill>
                            <a:schemeClr val="tx1"/>
                          </a:solidFill>
                        </a:rPr>
                        <a:t> deshierbadas (Marzo 2015)</a:t>
                      </a:r>
                      <a:endParaRPr lang="es-MX" sz="1200" b="1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343395">
                <a:tc>
                  <a:txBody>
                    <a:bodyPr/>
                    <a:lstStyle/>
                    <a:p>
                      <a:pPr algn="ctr"/>
                      <a:r>
                        <a:rPr lang="es-MX" sz="1400" b="0" i="1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es-MX" sz="1400" b="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i="1" dirty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es-MX" sz="1400" b="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i="1" dirty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es-MX" sz="1400" b="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835696" y="1268760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Áreas Atendidas y Hectáreas deshierbadas</a:t>
            </a:r>
            <a:endParaRPr lang="es-MX" sz="2000" b="1" i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5" name="14 Gráfico"/>
          <p:cNvGraphicFramePr/>
          <p:nvPr/>
        </p:nvGraphicFramePr>
        <p:xfrm>
          <a:off x="4499992" y="1772816"/>
          <a:ext cx="4283968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15 Gráfico"/>
          <p:cNvGraphicFramePr/>
          <p:nvPr/>
        </p:nvGraphicFramePr>
        <p:xfrm>
          <a:off x="107504" y="1772816"/>
          <a:ext cx="4176464" cy="2661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0" y="5816297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i="1" dirty="0" smtClean="0">
                <a:latin typeface="Arial" pitchFamily="34" charset="0"/>
                <a:cs typeface="Arial" pitchFamily="34" charset="0"/>
              </a:rPr>
              <a:t>Nota: en el mes de Marzo 2014, se realizó trabajo de instalación del césped en el camellón central de la Carretera Reynosa.</a:t>
            </a:r>
            <a:endParaRPr lang="es-MX" sz="12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uadroTexto 1"/>
          <p:cNvSpPr txBox="1"/>
          <p:nvPr/>
        </p:nvSpPr>
        <p:spPr>
          <a:xfrm>
            <a:off x="152401" y="20083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Parques</a:t>
            </a:r>
          </a:p>
        </p:txBody>
      </p:sp>
      <p:sp>
        <p:nvSpPr>
          <p:cNvPr id="10" name="CuadroTexto 3"/>
          <p:cNvSpPr txBox="1"/>
          <p:nvPr/>
        </p:nvSpPr>
        <p:spPr>
          <a:xfrm>
            <a:off x="178038" y="6258560"/>
            <a:ext cx="8677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Administración 2012-2015 Distintivo de Progreso!</a:t>
            </a:r>
            <a:endParaRPr lang="es-ES" sz="28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45864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35496" y="5085184"/>
          <a:ext cx="532859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8323"/>
                <a:gridCol w="1554072"/>
                <a:gridCol w="177619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400" b="1" i="1" dirty="0" smtClean="0">
                          <a:solidFill>
                            <a:schemeClr val="tx1"/>
                          </a:solidFill>
                        </a:rPr>
                        <a:t>Ave. Principales (Mts2)</a:t>
                      </a:r>
                      <a:endParaRPr lang="es-MX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i="1" dirty="0" smtClean="0">
                          <a:solidFill>
                            <a:schemeClr val="tx1"/>
                          </a:solidFill>
                        </a:rPr>
                        <a:t>Colonias (Mts2)</a:t>
                      </a:r>
                      <a:endParaRPr lang="es-MX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i="1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s-MX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400" i="1" dirty="0" smtClean="0">
                          <a:solidFill>
                            <a:schemeClr val="tx1"/>
                          </a:solidFill>
                        </a:rPr>
                        <a:t>270,348</a:t>
                      </a:r>
                      <a:endParaRPr lang="es-MX" sz="14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i="1" dirty="0" smtClean="0">
                          <a:solidFill>
                            <a:schemeClr val="tx1"/>
                          </a:solidFill>
                        </a:rPr>
                        <a:t>405,523</a:t>
                      </a:r>
                      <a:endParaRPr lang="es-MX" sz="14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i="1" dirty="0" smtClean="0">
                          <a:solidFill>
                            <a:schemeClr val="tx1"/>
                          </a:solidFill>
                        </a:rPr>
                        <a:t>675,871</a:t>
                      </a:r>
                      <a:endParaRPr lang="es-MX" sz="14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251520" y="4293096"/>
          <a:ext cx="499221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054"/>
                <a:gridCol w="1248054"/>
                <a:gridCol w="1248054"/>
                <a:gridCol w="124805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400" i="1" dirty="0" smtClean="0">
                          <a:solidFill>
                            <a:schemeClr val="tx1"/>
                          </a:solidFill>
                        </a:rPr>
                        <a:t>Plazas</a:t>
                      </a:r>
                      <a:endParaRPr lang="es-MX" sz="14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i="1" dirty="0" smtClean="0">
                          <a:solidFill>
                            <a:schemeClr val="tx1"/>
                          </a:solidFill>
                        </a:rPr>
                        <a:t>Camellones</a:t>
                      </a:r>
                      <a:endParaRPr lang="es-MX" sz="14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i="1" dirty="0" smtClean="0">
                          <a:solidFill>
                            <a:schemeClr val="tx1"/>
                          </a:solidFill>
                        </a:rPr>
                        <a:t>Áreas Verdes</a:t>
                      </a:r>
                      <a:endParaRPr lang="es-MX" sz="14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i="1" dirty="0" smtClean="0">
                          <a:solidFill>
                            <a:schemeClr val="tx1"/>
                          </a:solidFill>
                        </a:rPr>
                        <a:t>Laterales</a:t>
                      </a:r>
                      <a:endParaRPr lang="es-MX" sz="14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400" i="1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es-MX" sz="14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i="1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es-MX" sz="14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i="1" dirty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es-MX" sz="14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i="1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s-MX" sz="14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11 Gráfico"/>
          <p:cNvGraphicFramePr/>
          <p:nvPr/>
        </p:nvGraphicFramePr>
        <p:xfrm>
          <a:off x="1763688" y="1268760"/>
          <a:ext cx="3984104" cy="2680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12 CuadroTexto"/>
          <p:cNvSpPr txBox="1"/>
          <p:nvPr/>
        </p:nvSpPr>
        <p:spPr>
          <a:xfrm>
            <a:off x="5508104" y="5139189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s-MX" sz="1400" i="1" dirty="0" smtClean="0"/>
              <a:t>En el mes de Marzo atendimos 2 colonias más, con un incremento de  aproximadamente un 60% en metros cuadrados deshierbados respecto al mes anterior.</a:t>
            </a:r>
            <a:endParaRPr lang="es-MX" sz="1400" i="1" dirty="0"/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5652120" y="3993624"/>
          <a:ext cx="2987824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3912"/>
                <a:gridCol w="1493912"/>
              </a:tblGrid>
              <a:tr h="262828">
                <a:tc>
                  <a:txBody>
                    <a:bodyPr/>
                    <a:lstStyle/>
                    <a:p>
                      <a:pPr algn="ctr"/>
                      <a:r>
                        <a:rPr lang="es-MX" sz="1800" b="1" i="1" dirty="0" smtClean="0">
                          <a:solidFill>
                            <a:schemeClr val="tx1"/>
                          </a:solidFill>
                        </a:rPr>
                        <a:t>Febrero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i="1" dirty="0" smtClean="0">
                          <a:solidFill>
                            <a:schemeClr val="tx1"/>
                          </a:solidFill>
                        </a:rPr>
                        <a:t>Marzo</a:t>
                      </a:r>
                      <a:endParaRPr lang="es-MX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62828">
                <a:tc>
                  <a:txBody>
                    <a:bodyPr/>
                    <a:lstStyle/>
                    <a:p>
                      <a:pPr algn="ctr"/>
                      <a:r>
                        <a:rPr lang="es-MX" sz="1800" i="1" dirty="0" smtClean="0"/>
                        <a:t>428,698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i="1" dirty="0" smtClean="0"/>
                        <a:t>675,871</a:t>
                      </a:r>
                      <a:endParaRPr lang="es-MX" sz="1800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CuadroTexto 5"/>
          <p:cNvSpPr txBox="1"/>
          <p:nvPr/>
        </p:nvSpPr>
        <p:spPr>
          <a:xfrm>
            <a:off x="1763688" y="798518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i="1" dirty="0" smtClean="0">
                <a:solidFill>
                  <a:schemeClr val="bg1">
                    <a:lumMod val="95000"/>
                  </a:schemeClr>
                </a:solidFill>
              </a:rPr>
              <a:t>Colonias atendidas y cuantificación (m2 deshierbados)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6156176" y="3645024"/>
            <a:ext cx="2369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M2 Totales x Mes 2015</a:t>
            </a:r>
            <a:endParaRPr lang="es-MX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5436096" y="4746630"/>
            <a:ext cx="38023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smtClean="0"/>
              <a:t>Nota: Mes Marzo Año Anterior 364,297m2</a:t>
            </a:r>
            <a:endParaRPr lang="es-MX" sz="1600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4860032" y="2132856"/>
            <a:ext cx="35123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smtClean="0"/>
              <a:t>*Colonias Atendidas Marzo Año Anterior: </a:t>
            </a:r>
            <a:r>
              <a:rPr lang="es-MX" sz="1600" b="1" dirty="0" smtClean="0"/>
              <a:t>59</a:t>
            </a:r>
            <a:endParaRPr lang="es-MX" sz="1600" b="1" dirty="0"/>
          </a:p>
        </p:txBody>
      </p:sp>
      <p:sp>
        <p:nvSpPr>
          <p:cNvPr id="18" name="CuadroTexto 1"/>
          <p:cNvSpPr txBox="1"/>
          <p:nvPr/>
        </p:nvSpPr>
        <p:spPr>
          <a:xfrm>
            <a:off x="-36512" y="11663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Parques</a:t>
            </a:r>
          </a:p>
        </p:txBody>
      </p:sp>
      <p:sp>
        <p:nvSpPr>
          <p:cNvPr id="19" name="CuadroTexto 3"/>
          <p:cNvSpPr txBox="1"/>
          <p:nvPr/>
        </p:nvSpPr>
        <p:spPr>
          <a:xfrm>
            <a:off x="107504" y="6258560"/>
            <a:ext cx="8818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Administración 2012-2015 Distintivo de Confianza!</a:t>
            </a:r>
            <a:endParaRPr lang="es-ES" sz="28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45864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95536" y="1556792"/>
            <a:ext cx="7560840" cy="307777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s-ES" sz="1400" b="1" i="1" dirty="0" smtClean="0">
                <a:latin typeface="Arial" pitchFamily="34" charset="0"/>
                <a:cs typeface="Arial" pitchFamily="34" charset="0"/>
              </a:rPr>
              <a:t>NOTA:  DEBIDO A LAS LLUVIAS, NO HUBO ACCIONES DE FORESTACION Y RIEGO.</a:t>
            </a:r>
            <a:endParaRPr lang="es-MX" sz="14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Usuario\Escritorio\JORGE (FOTOS)\MARZO\6 MAR CARR.SAN MATEO\DSC_0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00240"/>
            <a:ext cx="2786082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Documents and Settings\Usuario\Escritorio\JORGE (FOTOS)\MARZO\6 MAR CARR.SAN MATEO\DSC_0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928802"/>
            <a:ext cx="2714644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Documents and Settings\Usuario\Escritorio\JORGE (FOTOS)\MARZO\6 MAR CARR.SAN MATEO\DSC_00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1928802"/>
            <a:ext cx="2500330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Documents and Settings\Usuario\Escritorio\JORGE (FOTOS)\MARZO\6 MAR CARR.SAN MATEO\DSC_00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4000504"/>
            <a:ext cx="2928958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Documents and Settings\Usuario\Escritorio\JORGE (FOTOS)\MARZO\6 MAR CARR.SAN MATEO\DSC_00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4000504"/>
            <a:ext cx="2737606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C:\Documents and Settings\Usuario\Escritorio\JORGE (FOTOS)\MARZO\6 MAR CARR.SAN MATEO\DSC_002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4000504"/>
            <a:ext cx="2500330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uadroTexto 1"/>
          <p:cNvSpPr txBox="1"/>
          <p:nvPr/>
        </p:nvSpPr>
        <p:spPr>
          <a:xfrm>
            <a:off x="-36512" y="20083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Parques</a:t>
            </a:r>
          </a:p>
        </p:txBody>
      </p:sp>
      <p:sp>
        <p:nvSpPr>
          <p:cNvPr id="13" name="CuadroTexto 3"/>
          <p:cNvSpPr txBox="1"/>
          <p:nvPr/>
        </p:nvSpPr>
        <p:spPr>
          <a:xfrm>
            <a:off x="107504" y="6258560"/>
            <a:ext cx="8818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Administración 2012-2015 Distintivo de Confianza!</a:t>
            </a:r>
            <a:endParaRPr lang="es-ES" sz="28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107504" y="5236768"/>
          <a:ext cx="8892481" cy="784520"/>
        </p:xfrm>
        <a:graphic>
          <a:graphicData uri="http://schemas.openxmlformats.org/drawingml/2006/table">
            <a:tbl>
              <a:tblPr/>
              <a:tblGrid>
                <a:gridCol w="1742165"/>
                <a:gridCol w="420221"/>
                <a:gridCol w="402712"/>
                <a:gridCol w="402712"/>
                <a:gridCol w="402712"/>
                <a:gridCol w="446484"/>
                <a:gridCol w="525274"/>
                <a:gridCol w="463994"/>
                <a:gridCol w="490259"/>
                <a:gridCol w="413655"/>
                <a:gridCol w="490259"/>
                <a:gridCol w="525274"/>
                <a:gridCol w="492447"/>
                <a:gridCol w="518709"/>
                <a:gridCol w="525274"/>
                <a:gridCol w="315165"/>
                <a:gridCol w="315165"/>
              </a:tblGrid>
              <a:tr h="27414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MES</a:t>
                      </a:r>
                    </a:p>
                  </a:txBody>
                  <a:tcPr marL="4504" marR="4504" marT="4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Led 100 Watts</a:t>
                      </a:r>
                    </a:p>
                  </a:txBody>
                  <a:tcPr marL="4504" marR="4504" marT="4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Led 50 Watts</a:t>
                      </a:r>
                    </a:p>
                  </a:txBody>
                  <a:tcPr marL="4504" marR="4504" marT="4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Led 30 Watts</a:t>
                      </a:r>
                    </a:p>
                  </a:txBody>
                  <a:tcPr marL="4504" marR="4504" marT="4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Led 54 Watts</a:t>
                      </a:r>
                    </a:p>
                  </a:txBody>
                  <a:tcPr marL="4504" marR="4504" marT="4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Lámpara </a:t>
                      </a:r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Usada</a:t>
                      </a:r>
                    </a:p>
                  </a:txBody>
                  <a:tcPr marL="4504" marR="4504" marT="4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Reflector 400 Watts</a:t>
                      </a:r>
                    </a:p>
                  </a:txBody>
                  <a:tcPr marL="4504" marR="4504" marT="4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Foco 400 Watts</a:t>
                      </a:r>
                    </a:p>
                  </a:txBody>
                  <a:tcPr marL="4504" marR="4504" marT="4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Foco 100 Watts</a:t>
                      </a:r>
                    </a:p>
                  </a:txBody>
                  <a:tcPr marL="4504" marR="4504" marT="4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Balastro</a:t>
                      </a:r>
                    </a:p>
                  </a:txBody>
                  <a:tcPr marL="4504" marR="4504" marT="4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Fotocelda</a:t>
                      </a:r>
                    </a:p>
                  </a:txBody>
                  <a:tcPr marL="4504" marR="4504" marT="4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Base Fotocelda</a:t>
                      </a:r>
                    </a:p>
                  </a:txBody>
                  <a:tcPr marL="4504" marR="4504" marT="4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Contactor</a:t>
                      </a:r>
                    </a:p>
                  </a:txBody>
                  <a:tcPr marL="4504" marR="4504" marT="4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Cable Mts</a:t>
                      </a:r>
                    </a:p>
                  </a:txBody>
                  <a:tcPr marL="4504" marR="4504" marT="4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Arbotante</a:t>
                      </a:r>
                    </a:p>
                  </a:txBody>
                  <a:tcPr marL="4504" marR="4504" marT="4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Brazo</a:t>
                      </a:r>
                    </a:p>
                  </a:txBody>
                  <a:tcPr marL="4504" marR="4504" marT="4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Cintas</a:t>
                      </a:r>
                    </a:p>
                  </a:txBody>
                  <a:tcPr marL="4504" marR="4504" marT="4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735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ENERO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238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12,885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479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735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FEBRERO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383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294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151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2,593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317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735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MARZO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151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624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213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8,205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334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735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TOTALES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238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151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103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1,057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555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349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23,683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1,130</a:t>
                      </a:r>
                    </a:p>
                  </a:txBody>
                  <a:tcPr marL="4504" marR="4504" marT="4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179512" y="2276867"/>
          <a:ext cx="8856984" cy="2592293"/>
        </p:xfrm>
        <a:graphic>
          <a:graphicData uri="http://schemas.openxmlformats.org/drawingml/2006/table">
            <a:tbl>
              <a:tblPr/>
              <a:tblGrid>
                <a:gridCol w="2856333"/>
                <a:gridCol w="540705"/>
                <a:gridCol w="540705"/>
                <a:gridCol w="599477"/>
                <a:gridCol w="705268"/>
                <a:gridCol w="622986"/>
                <a:gridCol w="658250"/>
                <a:gridCol w="555398"/>
                <a:gridCol w="658250"/>
                <a:gridCol w="696452"/>
                <a:gridCol w="423160"/>
              </a:tblGrid>
              <a:tr h="36051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Avenida / Colonia</a:t>
                      </a:r>
                    </a:p>
                  </a:txBody>
                  <a:tcPr marL="6072" marR="6072" marT="6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Led 30 Watts</a:t>
                      </a:r>
                    </a:p>
                  </a:txBody>
                  <a:tcPr marL="6072" marR="6072" marT="6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Led 54 Watts</a:t>
                      </a:r>
                    </a:p>
                  </a:txBody>
                  <a:tcPr marL="6072" marR="6072" marT="6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Lámpara Usada</a:t>
                      </a:r>
                    </a:p>
                  </a:txBody>
                  <a:tcPr marL="6072" marR="6072" marT="6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Reflector 400 Watts</a:t>
                      </a:r>
                    </a:p>
                  </a:txBody>
                  <a:tcPr marL="6072" marR="6072" marT="6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Foco 400 Watts</a:t>
                      </a:r>
                    </a:p>
                  </a:txBody>
                  <a:tcPr marL="6072" marR="6072" marT="6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Foco 100 Watts</a:t>
                      </a:r>
                    </a:p>
                  </a:txBody>
                  <a:tcPr marL="6072" marR="6072" marT="6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Balastro</a:t>
                      </a:r>
                    </a:p>
                  </a:txBody>
                  <a:tcPr marL="6072" marR="6072" marT="6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Fotocelda</a:t>
                      </a:r>
                    </a:p>
                  </a:txBody>
                  <a:tcPr marL="6072" marR="6072" marT="6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Cable Mts</a:t>
                      </a:r>
                    </a:p>
                  </a:txBody>
                  <a:tcPr marL="6072" marR="6072" marT="6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Cintas</a:t>
                      </a:r>
                    </a:p>
                  </a:txBody>
                  <a:tcPr marL="6072" marR="6072" marT="6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7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Pedregal de Santa Monica</a:t>
                      </a:r>
                    </a:p>
                  </a:txBody>
                  <a:tcPr marL="6072" marR="6072" marT="6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151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3619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17167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Santa Monica 10°, 11°, 12° y 13° Sectores</a:t>
                      </a:r>
                    </a:p>
                  </a:txBody>
                  <a:tcPr marL="6072" marR="6072" marT="6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3960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17167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72" marR="6072" marT="6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7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Villas de La Hacienda</a:t>
                      </a:r>
                    </a:p>
                  </a:txBody>
                  <a:tcPr marL="6072" marR="6072" marT="6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7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Infonavit La Reforma</a:t>
                      </a:r>
                    </a:p>
                  </a:txBody>
                  <a:tcPr marL="6072" marR="6072" marT="6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7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Encinos</a:t>
                      </a:r>
                    </a:p>
                  </a:txBody>
                  <a:tcPr marL="6072" marR="6072" marT="6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7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Colinas dl Sol</a:t>
                      </a:r>
                    </a:p>
                  </a:txBody>
                  <a:tcPr marL="6072" marR="6072" marT="6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7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Colinas de San Juan</a:t>
                      </a:r>
                    </a:p>
                  </a:txBody>
                  <a:tcPr marL="6072" marR="6072" marT="6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7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Burócratas 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 Guadalupe</a:t>
                      </a:r>
                    </a:p>
                  </a:txBody>
                  <a:tcPr marL="6072" marR="6072" marT="6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7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Arcadia</a:t>
                      </a:r>
                    </a:p>
                  </a:txBody>
                  <a:tcPr marL="6072" marR="6072" marT="6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7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Anzures</a:t>
                      </a:r>
                    </a:p>
                  </a:txBody>
                  <a:tcPr marL="6072" marR="6072" marT="6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7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Varios</a:t>
                      </a:r>
                    </a:p>
                  </a:txBody>
                  <a:tcPr marL="6072" marR="6072" marT="6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339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326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6072" marR="6072" marT="60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7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TOTALES</a:t>
                      </a:r>
                    </a:p>
                  </a:txBody>
                  <a:tcPr marL="6072" marR="6072" marT="6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151</a:t>
                      </a:r>
                    </a:p>
                  </a:txBody>
                  <a:tcPr marL="6072" marR="6072" marT="6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</a:p>
                  </a:txBody>
                  <a:tcPr marL="6072" marR="6072" marT="6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6072" marR="6072" marT="6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072" marR="6072" marT="6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072" marR="6072" marT="6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624</a:t>
                      </a:r>
                    </a:p>
                  </a:txBody>
                  <a:tcPr marL="6072" marR="6072" marT="6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213</a:t>
                      </a:r>
                    </a:p>
                  </a:txBody>
                  <a:tcPr marL="6072" marR="6072" marT="6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6072" marR="6072" marT="6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8,205</a:t>
                      </a:r>
                    </a:p>
                  </a:txBody>
                  <a:tcPr marL="6072" marR="6072" marT="6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334</a:t>
                      </a:r>
                    </a:p>
                  </a:txBody>
                  <a:tcPr marL="6072" marR="6072" marT="6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2321676" y="1340768"/>
            <a:ext cx="4626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Proyecto de iluminación Led </a:t>
            </a:r>
            <a:endParaRPr lang="es-MX" sz="2400" b="1" i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55576" y="1743199"/>
            <a:ext cx="7567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i="1" dirty="0" smtClean="0">
                <a:latin typeface="Arial" pitchFamily="34" charset="0"/>
                <a:cs typeface="Arial" pitchFamily="34" charset="0"/>
              </a:rPr>
              <a:t>Mantenimiento de Luz Vapor de Sodio en Colonias</a:t>
            </a:r>
            <a:endParaRPr lang="es-MX" sz="24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041024" y="4962654"/>
            <a:ext cx="49792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Resumen trimestral Mantenimiento e iluminación</a:t>
            </a:r>
            <a:endParaRPr lang="es-MX" sz="1600" b="1" i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uadroTexto 1"/>
          <p:cNvSpPr txBox="1"/>
          <p:nvPr/>
        </p:nvSpPr>
        <p:spPr>
          <a:xfrm>
            <a:off x="3891" y="153448"/>
            <a:ext cx="90172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Mantenimiento Público</a:t>
            </a:r>
            <a:endParaRPr lang="es-ES" sz="4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3"/>
          <p:cNvSpPr txBox="1"/>
          <p:nvPr/>
        </p:nvSpPr>
        <p:spPr>
          <a:xfrm>
            <a:off x="107504" y="6258560"/>
            <a:ext cx="8818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Administración 2012-2015 Distintivo de Confianza!</a:t>
            </a:r>
            <a:endParaRPr lang="es-ES" sz="28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3159</TotalTime>
  <Words>1617</Words>
  <Application>Microsoft Office PowerPoint</Application>
  <PresentationFormat>Presentación en pantalla (4:3)</PresentationFormat>
  <Paragraphs>652</Paragraphs>
  <Slides>16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.</dc:creator>
  <cp:lastModifiedBy>luis michel</cp:lastModifiedBy>
  <cp:revision>211</cp:revision>
  <dcterms:created xsi:type="dcterms:W3CDTF">2015-01-28T16:07:59Z</dcterms:created>
  <dcterms:modified xsi:type="dcterms:W3CDTF">2015-04-17T14:13:22Z</dcterms:modified>
</cp:coreProperties>
</file>